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5"/>
  </p:notesMasterIdLst>
  <p:sldIdLst>
    <p:sldId id="256" r:id="rId3"/>
    <p:sldId id="257" r:id="rId4"/>
    <p:sldId id="277" r:id="rId5"/>
    <p:sldId id="258" r:id="rId6"/>
    <p:sldId id="278" r:id="rId7"/>
    <p:sldId id="259" r:id="rId8"/>
    <p:sldId id="260" r:id="rId9"/>
    <p:sldId id="273" r:id="rId10"/>
    <p:sldId id="274" r:id="rId11"/>
    <p:sldId id="265" r:id="rId12"/>
    <p:sldId id="275" r:id="rId13"/>
    <p:sldId id="279" r:id="rId14"/>
    <p:sldId id="280" r:id="rId15"/>
    <p:sldId id="281" r:id="rId16"/>
    <p:sldId id="282" r:id="rId17"/>
    <p:sldId id="283" r:id="rId18"/>
    <p:sldId id="284" r:id="rId19"/>
    <p:sldId id="285" r:id="rId20"/>
    <p:sldId id="286" r:id="rId21"/>
    <p:sldId id="287" r:id="rId22"/>
    <p:sldId id="288" r:id="rId23"/>
    <p:sldId id="29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404040"/>
    <a:srgbClr val="A7A7A7"/>
    <a:srgbClr val="CD9C21"/>
    <a:srgbClr val="E0B240"/>
    <a:srgbClr val="D39E51"/>
    <a:srgbClr val="C88C32"/>
    <a:srgbClr val="4472C4"/>
    <a:srgbClr val="909090"/>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snapToObjects="1">
      <p:cViewPr varScale="1">
        <p:scale>
          <a:sx n="107" d="100"/>
          <a:sy n="107" d="100"/>
        </p:scale>
        <p:origin x="73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0BE0A-3EFC-D24E-97B4-96723136726F}" type="datetimeFigureOut">
              <a:rPr lang="en-US" smtClean="0"/>
              <a:t>12/19/22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72486B-11A0-F541-BE80-967E977C0E9E}" type="slidenum">
              <a:rPr lang="en-US" smtClean="0"/>
              <a:t>‹#›</a:t>
            </a:fld>
            <a:endParaRPr lang="en-US"/>
          </a:p>
        </p:txBody>
      </p:sp>
    </p:spTree>
    <p:extLst>
      <p:ext uri="{BB962C8B-B14F-4D97-AF65-F5344CB8AC3E}">
        <p14:creationId xmlns:p14="http://schemas.microsoft.com/office/powerpoint/2010/main" val="2920893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0E474DA-B829-44D7-88D5-432A89C7007F}" type="slidenum">
              <a:rPr lang="en-IN" smtClean="0"/>
              <a:pPr/>
              <a:t>22</a:t>
            </a:fld>
            <a:endParaRPr lang="en-IN"/>
          </a:p>
        </p:txBody>
      </p:sp>
    </p:spTree>
    <p:extLst>
      <p:ext uri="{BB962C8B-B14F-4D97-AF65-F5344CB8AC3E}">
        <p14:creationId xmlns:p14="http://schemas.microsoft.com/office/powerpoint/2010/main" val="2566261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B6CA-A804-0293-8041-A147A9014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DA04F41-CDA5-C659-23FE-EFA29E810A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8AA7D01-3530-5B7E-25DA-D74F4A1D1B7B}"/>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99171B4D-E5DF-B015-5453-039EDFB21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C661E-D58F-2C2F-284C-8B564CF87346}"/>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86741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A9564-88AF-6ED6-5CC5-25D69E1638B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14A7F6-BF8F-6CA9-3FDA-E56E22D066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34A7182-FE66-6D36-15A7-C7B8095D048B}"/>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4F134B3E-9368-CBAD-B921-AC1C2B79A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AB572-AD13-C449-17B6-FB0D1DAB6947}"/>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2352979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F2F7C-58D4-864B-0978-2A2DA8B058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8BD95AD-DDBD-5BDC-9FAF-47904FE06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A75273B-2B3F-4F70-80B1-99FFD1EEED74}"/>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841A461A-9AE2-CCA4-D18C-7B371EB58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30053-A10C-C26C-39DD-97AF92E9C031}"/>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416962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B6CA-A804-0293-8041-A147A9014A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CDA04F41-CDA5-C659-23FE-EFA29E810A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08AA7D01-3530-5B7E-25DA-D74F4A1D1B7B}"/>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99171B4D-E5DF-B015-5453-039EDFB21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4C661E-D58F-2C2F-284C-8B564CF87346}"/>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37279171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EE05-FE47-510A-538A-A4C5BB3F5E3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DDB5ECE-E24D-3579-6BD2-E4A2D8A56E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05D5DAE-D0B5-9DCD-644B-0C0E5710EB1E}"/>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9830A5AE-2FD1-9E75-B8B3-FB97E216E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B8F4B-57D6-E3CB-A2A5-1653015FA369}"/>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2626530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4F00-0D8A-D151-7D41-97441A271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2003E01-D68B-67A4-936D-FDA2FCA5E4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F07D81-8325-2E25-D6EB-B7CC4A12B73B}"/>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375A8DD4-5C9B-ADCD-AD62-DD563F4A8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CD769-2211-6FF3-BE62-7BD2C8D00203}"/>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1314796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F03E-81BD-213E-F024-8ACF53ADDC3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7A3148F-CB1E-B379-2042-59FA853D7F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80F0428-5705-3E01-6C15-5091255ECF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6C28BF9-ACBD-4D5E-8164-C8205B70B90B}"/>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6" name="Footer Placeholder 5">
            <a:extLst>
              <a:ext uri="{FF2B5EF4-FFF2-40B4-BE49-F238E27FC236}">
                <a16:creationId xmlns:a16="http://schemas.microsoft.com/office/drawing/2014/main" id="{AD742F05-C2D6-4DF2-CC79-E3D07A82F6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D9BF1C-7F6F-4E38-6DCC-8DD14FC75AE9}"/>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2096367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64276-3392-75C6-7C09-83A8D97C9C0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A528F4F-A96F-B469-04A3-6B1AEB2F3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78DFCC-D068-7E3D-1441-16B14F8B1B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6343ABC-D30D-8A7A-F476-1A9E78B875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75A03-863A-5F76-228B-245B9E305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7721C47-893E-CC64-9434-8512F3B2583F}"/>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8" name="Footer Placeholder 7">
            <a:extLst>
              <a:ext uri="{FF2B5EF4-FFF2-40B4-BE49-F238E27FC236}">
                <a16:creationId xmlns:a16="http://schemas.microsoft.com/office/drawing/2014/main" id="{67DF96C3-BF83-43D8-513A-565E2FEFEC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D5549A-C6FC-BB32-B5A0-351E2EC1ADED}"/>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432399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971DB-4CC9-BEAE-A6F9-E94D9F003EF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579A277-359B-7820-FA76-5FEB3419498B}"/>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4" name="Footer Placeholder 3">
            <a:extLst>
              <a:ext uri="{FF2B5EF4-FFF2-40B4-BE49-F238E27FC236}">
                <a16:creationId xmlns:a16="http://schemas.microsoft.com/office/drawing/2014/main" id="{B37E22E0-C03F-4AB8-A12B-455AA59AA7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09EE40-A099-3126-352D-F027B289EAC2}"/>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10233360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245B6B-C7D7-3755-DFDB-228A325B5F1E}"/>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3" name="Footer Placeholder 2">
            <a:extLst>
              <a:ext uri="{FF2B5EF4-FFF2-40B4-BE49-F238E27FC236}">
                <a16:creationId xmlns:a16="http://schemas.microsoft.com/office/drawing/2014/main" id="{C32A9B1A-56C9-B42A-6E14-37680B1467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53BE66-6D98-1CFF-1F82-76D8EB50D7E5}"/>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496029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9B65C-F257-BF74-41B0-CF4FA5463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3AE5D6F-9A0D-D200-BC66-D287F0AFBD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028DA6E-0F69-25E3-E3E0-75D4FA0B5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9D6E2-FF18-64A5-B2F4-D224428749D1}"/>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6" name="Footer Placeholder 5">
            <a:extLst>
              <a:ext uri="{FF2B5EF4-FFF2-40B4-BE49-F238E27FC236}">
                <a16:creationId xmlns:a16="http://schemas.microsoft.com/office/drawing/2014/main" id="{6ED83212-6FDA-7EE3-D0BE-5ABC828E7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1D993-FFA8-0BE5-3D55-88B3FF1DC5DB}"/>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2418723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EE05-FE47-510A-538A-A4C5BB3F5E3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DDB5ECE-E24D-3579-6BD2-E4A2D8A56E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05D5DAE-D0B5-9DCD-644B-0C0E5710EB1E}"/>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9830A5AE-2FD1-9E75-B8B3-FB97E216E3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3B8F4B-57D6-E3CB-A2A5-1653015FA369}"/>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389528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BF42B-AEFE-6BA3-6DA8-3432BBB0B6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B2ADAAD-836D-BB6B-6C74-2834D4600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9DCBA28-EE1A-78F1-5A06-571CA279F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DD9A2-7180-7886-0D25-FB721E72AAEF}"/>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6" name="Footer Placeholder 5">
            <a:extLst>
              <a:ext uri="{FF2B5EF4-FFF2-40B4-BE49-F238E27FC236}">
                <a16:creationId xmlns:a16="http://schemas.microsoft.com/office/drawing/2014/main" id="{21066D07-F420-B4BC-4504-8BB7E0B415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19BBD-7FA0-DE99-C2A9-565077C0BF46}"/>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395806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A9564-88AF-6ED6-5CC5-25D69E1638B1}"/>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14A7F6-BF8F-6CA9-3FDA-E56E22D066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34A7182-FE66-6D36-15A7-C7B8095D048B}"/>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4F134B3E-9368-CBAD-B921-AC1C2B79A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AB572-AD13-C449-17B6-FB0D1DAB6947}"/>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980325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F2F7C-58D4-864B-0978-2A2DA8B058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48BD95AD-DDBD-5BDC-9FAF-47904FE06C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A75273B-2B3F-4F70-80B1-99FFD1EEED74}"/>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841A461A-9AE2-CCA4-D18C-7B371EB58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830053-A10C-C26C-39DD-97AF92E9C031}"/>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278101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C4F00-0D8A-D151-7D41-97441A271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52003E01-D68B-67A4-936D-FDA2FCA5E4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F07D81-8325-2E25-D6EB-B7CC4A12B73B}"/>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375A8DD4-5C9B-ADCD-AD62-DD563F4A86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0CD769-2211-6FF3-BE62-7BD2C8D00203}"/>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87969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F03E-81BD-213E-F024-8ACF53ADDC3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7A3148F-CB1E-B379-2042-59FA853D7F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880F0428-5705-3E01-6C15-5091255ECF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06C28BF9-ACBD-4D5E-8164-C8205B70B90B}"/>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6" name="Footer Placeholder 5">
            <a:extLst>
              <a:ext uri="{FF2B5EF4-FFF2-40B4-BE49-F238E27FC236}">
                <a16:creationId xmlns:a16="http://schemas.microsoft.com/office/drawing/2014/main" id="{AD742F05-C2D6-4DF2-CC79-E3D07A82F6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D9BF1C-7F6F-4E38-6DCC-8DD14FC75AE9}"/>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3542121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64276-3392-75C6-7C09-83A8D97C9C09}"/>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A528F4F-A96F-B469-04A3-6B1AEB2F35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78DFCC-D068-7E3D-1441-16B14F8B1B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6343ABC-D30D-8A7A-F476-1A9E78B875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75A03-863A-5F76-228B-245B9E3056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07721C47-893E-CC64-9434-8512F3B2583F}"/>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8" name="Footer Placeholder 7">
            <a:extLst>
              <a:ext uri="{FF2B5EF4-FFF2-40B4-BE49-F238E27FC236}">
                <a16:creationId xmlns:a16="http://schemas.microsoft.com/office/drawing/2014/main" id="{67DF96C3-BF83-43D8-513A-565E2FEFEC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D5549A-C6FC-BB32-B5A0-351E2EC1ADED}"/>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251926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971DB-4CC9-BEAE-A6F9-E94D9F003EF9}"/>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8579A277-359B-7820-FA76-5FEB3419498B}"/>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4" name="Footer Placeholder 3">
            <a:extLst>
              <a:ext uri="{FF2B5EF4-FFF2-40B4-BE49-F238E27FC236}">
                <a16:creationId xmlns:a16="http://schemas.microsoft.com/office/drawing/2014/main" id="{B37E22E0-C03F-4AB8-A12B-455AA59AA7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09EE40-A099-3126-352D-F027B289EAC2}"/>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3587468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245B6B-C7D7-3755-DFDB-228A325B5F1E}"/>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3" name="Footer Placeholder 2">
            <a:extLst>
              <a:ext uri="{FF2B5EF4-FFF2-40B4-BE49-F238E27FC236}">
                <a16:creationId xmlns:a16="http://schemas.microsoft.com/office/drawing/2014/main" id="{C32A9B1A-56C9-B42A-6E14-37680B1467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53BE66-6D98-1CFF-1F82-76D8EB50D7E5}"/>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1820482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9B65C-F257-BF74-41B0-CF4FA54634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3AE5D6F-9A0D-D200-BC66-D287F0AFBD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E028DA6E-0F69-25E3-E3E0-75D4FA0B5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B9D6E2-FF18-64A5-B2F4-D224428749D1}"/>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6" name="Footer Placeholder 5">
            <a:extLst>
              <a:ext uri="{FF2B5EF4-FFF2-40B4-BE49-F238E27FC236}">
                <a16:creationId xmlns:a16="http://schemas.microsoft.com/office/drawing/2014/main" id="{6ED83212-6FDA-7EE3-D0BE-5ABC828E7F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1D993-FFA8-0BE5-3D55-88B3FF1DC5DB}"/>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4254042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BF42B-AEFE-6BA3-6DA8-3432BBB0B6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B2ADAAD-836D-BB6B-6C74-2834D46000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9DCBA28-EE1A-78F1-5A06-571CA279F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DD9A2-7180-7886-0D25-FB721E72AAEF}"/>
              </a:ext>
            </a:extLst>
          </p:cNvPr>
          <p:cNvSpPr>
            <a:spLocks noGrp="1"/>
          </p:cNvSpPr>
          <p:nvPr>
            <p:ph type="dt" sz="half" idx="10"/>
          </p:nvPr>
        </p:nvSpPr>
        <p:spPr/>
        <p:txBody>
          <a:bodyPr/>
          <a:lstStyle/>
          <a:p>
            <a:fld id="{E002079A-86CA-DA4D-A970-F8A414A65D4F}" type="datetimeFigureOut">
              <a:rPr lang="en-US" smtClean="0"/>
              <a:t>12/19/22</a:t>
            </a:fld>
            <a:endParaRPr lang="en-US"/>
          </a:p>
        </p:txBody>
      </p:sp>
      <p:sp>
        <p:nvSpPr>
          <p:cNvPr id="6" name="Footer Placeholder 5">
            <a:extLst>
              <a:ext uri="{FF2B5EF4-FFF2-40B4-BE49-F238E27FC236}">
                <a16:creationId xmlns:a16="http://schemas.microsoft.com/office/drawing/2014/main" id="{21066D07-F420-B4BC-4504-8BB7E0B415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19BBD-7FA0-DE99-C2A9-565077C0BF46}"/>
              </a:ext>
            </a:extLst>
          </p:cNvPr>
          <p:cNvSpPr>
            <a:spLocks noGrp="1"/>
          </p:cNvSpPr>
          <p:nvPr>
            <p:ph type="sldNum" sz="quarter" idx="12"/>
          </p:nvPr>
        </p:nvSpPr>
        <p:spPr/>
        <p:txBody>
          <a:bodyPr/>
          <a:lstStyle/>
          <a:p>
            <a:fld id="{18E8E5DE-1DE6-3D43-8E3D-EEFF1E83FECA}" type="slidenum">
              <a:rPr lang="en-US" smtClean="0"/>
              <a:t>‹#›</a:t>
            </a:fld>
            <a:endParaRPr lang="en-US"/>
          </a:p>
        </p:txBody>
      </p:sp>
    </p:spTree>
    <p:extLst>
      <p:ext uri="{BB962C8B-B14F-4D97-AF65-F5344CB8AC3E}">
        <p14:creationId xmlns:p14="http://schemas.microsoft.com/office/powerpoint/2010/main" val="1976604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1291B9-B31F-5EC0-CB53-2EBDAE44E7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7B5340C-5847-EF70-69A8-C6E57EDB8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6857A23-A783-323D-D47C-0CEE22D822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AF38BE44-E2CF-841F-B347-07321EC17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2164A9-7CCD-1AA2-1B7E-8440660A8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8E5DE-1DE6-3D43-8E3D-EEFF1E83FECA}" type="slidenum">
              <a:rPr lang="en-US" smtClean="0"/>
              <a:t>‹#›</a:t>
            </a:fld>
            <a:endParaRPr lang="en-US"/>
          </a:p>
        </p:txBody>
      </p:sp>
    </p:spTree>
    <p:extLst>
      <p:ext uri="{BB962C8B-B14F-4D97-AF65-F5344CB8AC3E}">
        <p14:creationId xmlns:p14="http://schemas.microsoft.com/office/powerpoint/2010/main" val="40057244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1291B9-B31F-5EC0-CB53-2EBDAE44E7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7B5340C-5847-EF70-69A8-C6E57EDB87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6857A23-A783-323D-D47C-0CEE22D822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2079A-86CA-DA4D-A970-F8A414A65D4F}" type="datetimeFigureOut">
              <a:rPr lang="en-US" smtClean="0"/>
              <a:t>12/19/22</a:t>
            </a:fld>
            <a:endParaRPr lang="en-US"/>
          </a:p>
        </p:txBody>
      </p:sp>
      <p:sp>
        <p:nvSpPr>
          <p:cNvPr id="5" name="Footer Placeholder 4">
            <a:extLst>
              <a:ext uri="{FF2B5EF4-FFF2-40B4-BE49-F238E27FC236}">
                <a16:creationId xmlns:a16="http://schemas.microsoft.com/office/drawing/2014/main" id="{AF38BE44-E2CF-841F-B347-07321EC17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2164A9-7CCD-1AA2-1B7E-8440660A84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E8E5DE-1DE6-3D43-8E3D-EEFF1E83FECA}" type="slidenum">
              <a:rPr lang="en-US" smtClean="0"/>
              <a:t>‹#›</a:t>
            </a:fld>
            <a:endParaRPr lang="en-US"/>
          </a:p>
        </p:txBody>
      </p:sp>
    </p:spTree>
    <p:extLst>
      <p:ext uri="{BB962C8B-B14F-4D97-AF65-F5344CB8AC3E}">
        <p14:creationId xmlns:p14="http://schemas.microsoft.com/office/powerpoint/2010/main" val="1455511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929C2-33FA-374A-9D48-AA75C5ACB335}"/>
              </a:ext>
            </a:extLst>
          </p:cNvPr>
          <p:cNvSpPr>
            <a:spLocks noGrp="1"/>
          </p:cNvSpPr>
          <p:nvPr>
            <p:ph type="ctrTitle"/>
          </p:nvPr>
        </p:nvSpPr>
        <p:spPr>
          <a:xfrm>
            <a:off x="6096000" y="2505123"/>
            <a:ext cx="6024154" cy="1286526"/>
          </a:xfrm>
        </p:spPr>
        <p:txBody>
          <a:bodyPr anchor="b">
            <a:normAutofit/>
          </a:bodyPr>
          <a:lstStyle/>
          <a:p>
            <a:pPr algn="l"/>
            <a:r>
              <a:rPr lang="en-US" sz="4000" dirty="0">
                <a:solidFill>
                  <a:schemeClr val="bg1"/>
                </a:solidFill>
              </a:rPr>
              <a:t>Compliance with technical &amp; professional standards </a:t>
            </a:r>
          </a:p>
        </p:txBody>
      </p:sp>
      <p:sp>
        <p:nvSpPr>
          <p:cNvPr id="3" name="Subtitle 2">
            <a:extLst>
              <a:ext uri="{FF2B5EF4-FFF2-40B4-BE49-F238E27FC236}">
                <a16:creationId xmlns:a16="http://schemas.microsoft.com/office/drawing/2014/main" id="{D47F1A2D-969F-D84C-B519-6873815E4FEC}"/>
              </a:ext>
            </a:extLst>
          </p:cNvPr>
          <p:cNvSpPr>
            <a:spLocks noGrp="1"/>
          </p:cNvSpPr>
          <p:nvPr>
            <p:ph type="subTitle" idx="1"/>
          </p:nvPr>
        </p:nvSpPr>
        <p:spPr>
          <a:xfrm>
            <a:off x="6172782" y="4194904"/>
            <a:ext cx="4645250" cy="1147863"/>
          </a:xfrm>
        </p:spPr>
        <p:txBody>
          <a:bodyPr anchor="t">
            <a:normAutofit/>
          </a:bodyPr>
          <a:lstStyle/>
          <a:p>
            <a:pPr algn="l"/>
            <a:r>
              <a:rPr lang="en-US" sz="2000" dirty="0">
                <a:solidFill>
                  <a:schemeClr val="bg1"/>
                </a:solidFill>
              </a:rPr>
              <a:t>CA. Ankit Maheshwari</a:t>
            </a:r>
          </a:p>
          <a:p>
            <a:pPr algn="l"/>
            <a:endParaRPr lang="en-US" sz="2000" dirty="0">
              <a:solidFill>
                <a:schemeClr val="bg1"/>
              </a:solidFill>
            </a:endParaRP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形 43" descr="Books">
            <a:extLst>
              <a:ext uri="{FF2B5EF4-FFF2-40B4-BE49-F238E27FC236}">
                <a16:creationId xmlns:a16="http://schemas.microsoft.com/office/drawing/2014/main" id="{62B7EFF5-11AD-5FDD-8396-E54EAAE347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382" y="720993"/>
            <a:ext cx="4267835" cy="4267835"/>
          </a:xfrm>
          <a:prstGeom prst="rect">
            <a:avLst/>
          </a:prstGeom>
        </p:spPr>
      </p:pic>
    </p:spTree>
    <p:extLst>
      <p:ext uri="{BB962C8B-B14F-4D97-AF65-F5344CB8AC3E}">
        <p14:creationId xmlns:p14="http://schemas.microsoft.com/office/powerpoint/2010/main" val="3065683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7BC4-D03E-F74C-BD09-81B33036C655}"/>
              </a:ext>
            </a:extLst>
          </p:cNvPr>
          <p:cNvSpPr>
            <a:spLocks noGrp="1"/>
          </p:cNvSpPr>
          <p:nvPr>
            <p:ph type="title"/>
          </p:nvPr>
        </p:nvSpPr>
        <p:spPr>
          <a:xfrm>
            <a:off x="1524000" y="2483553"/>
            <a:ext cx="9144000" cy="1564716"/>
          </a:xfrm>
        </p:spPr>
        <p:txBody>
          <a:bodyPr vert="horz" lIns="91440" tIns="45720" rIns="91440" bIns="45720" rtlCol="0" anchor="b">
            <a:normAutofit/>
          </a:bodyPr>
          <a:lstStyle/>
          <a:p>
            <a:pPr algn="ctr"/>
            <a:r>
              <a:rPr lang="en-US" sz="4800" b="1" kern="1200" dirty="0">
                <a:solidFill>
                  <a:schemeClr val="tx1"/>
                </a:solidFill>
                <a:latin typeface="+mj-lt"/>
                <a:ea typeface="+mj-ea"/>
                <a:cs typeface="+mj-cs"/>
              </a:rPr>
              <a:t>Compliance with professional &amp; technical standards</a:t>
            </a:r>
          </a:p>
        </p:txBody>
      </p:sp>
      <p:sp>
        <p:nvSpPr>
          <p:cNvPr id="29" name="Freeform 14">
            <a:extLst>
              <a:ext uri="{FF2B5EF4-FFF2-40B4-BE49-F238E27FC236}">
                <a16:creationId xmlns:a16="http://schemas.microsoft.com/office/drawing/2014/main" id="{C66F2F30-5DC0-44A0-BFA6-E12F46ED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920619" cy="2130951"/>
          </a:xfrm>
          <a:custGeom>
            <a:avLst/>
            <a:gdLst>
              <a:gd name="connsiteX0" fmla="*/ 0 w 5920619"/>
              <a:gd name="connsiteY0" fmla="*/ 0 h 2130951"/>
              <a:gd name="connsiteX1" fmla="*/ 3191370 w 5920619"/>
              <a:gd name="connsiteY1" fmla="*/ 0 h 2130951"/>
              <a:gd name="connsiteX2" fmla="*/ 3346315 w 5920619"/>
              <a:gd name="connsiteY2" fmla="*/ 0 h 2130951"/>
              <a:gd name="connsiteX3" fmla="*/ 5920619 w 5920619"/>
              <a:gd name="connsiteY3" fmla="*/ 0 h 2130951"/>
              <a:gd name="connsiteX4" fmla="*/ 4936971 w 5920619"/>
              <a:gd name="connsiteY4" fmla="*/ 2130951 h 2130951"/>
              <a:gd name="connsiteX5" fmla="*/ 0 w 5920619"/>
              <a:gd name="connsiteY5"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0619" h="2130951">
                <a:moveTo>
                  <a:pt x="0" y="0"/>
                </a:moveTo>
                <a:lnTo>
                  <a:pt x="3191370" y="0"/>
                </a:lnTo>
                <a:lnTo>
                  <a:pt x="3346315" y="0"/>
                </a:lnTo>
                <a:lnTo>
                  <a:pt x="5920619" y="0"/>
                </a:lnTo>
                <a:lnTo>
                  <a:pt x="4936971" y="2130951"/>
                </a:lnTo>
                <a:lnTo>
                  <a:pt x="0" y="213095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1">
            <a:extLst>
              <a:ext uri="{FF2B5EF4-FFF2-40B4-BE49-F238E27FC236}">
                <a16:creationId xmlns:a16="http://schemas.microsoft.com/office/drawing/2014/main" id="{85872F57-7F42-4F97-8391-DDC8D0054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7839" y="0"/>
            <a:ext cx="7094160" cy="2130952"/>
          </a:xfrm>
          <a:custGeom>
            <a:avLst/>
            <a:gdLst>
              <a:gd name="connsiteX0" fmla="*/ 4417853 w 7094160"/>
              <a:gd name="connsiteY0" fmla="*/ 0 h 2130952"/>
              <a:gd name="connsiteX1" fmla="*/ 7094160 w 7094160"/>
              <a:gd name="connsiteY1" fmla="*/ 0 h 2130952"/>
              <a:gd name="connsiteX2" fmla="*/ 7094160 w 7094160"/>
              <a:gd name="connsiteY2" fmla="*/ 2130552 h 2130952"/>
              <a:gd name="connsiteX3" fmla="*/ 5920619 w 7094160"/>
              <a:gd name="connsiteY3" fmla="*/ 2130552 h 2130952"/>
              <a:gd name="connsiteX4" fmla="*/ 5920619 w 7094160"/>
              <a:gd name="connsiteY4" fmla="*/ 2130952 h 2130952"/>
              <a:gd name="connsiteX5" fmla="*/ 2729249 w 7094160"/>
              <a:gd name="connsiteY5" fmla="*/ 2130952 h 2130952"/>
              <a:gd name="connsiteX6" fmla="*/ 2574304 w 7094160"/>
              <a:gd name="connsiteY6" fmla="*/ 2130952 h 2130952"/>
              <a:gd name="connsiteX7" fmla="*/ 0 w 7094160"/>
              <a:gd name="connsiteY7" fmla="*/ 2130952 h 2130952"/>
              <a:gd name="connsiteX8" fmla="*/ 983648 w 7094160"/>
              <a:gd name="connsiteY8" fmla="*/ 1 h 2130952"/>
              <a:gd name="connsiteX9" fmla="*/ 4417853 w 7094160"/>
              <a:gd name="connsiteY9" fmla="*/ 1 h 21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94160" h="2130952">
                <a:moveTo>
                  <a:pt x="4417853" y="0"/>
                </a:moveTo>
                <a:lnTo>
                  <a:pt x="7094160" y="0"/>
                </a:lnTo>
                <a:lnTo>
                  <a:pt x="7094160" y="2130552"/>
                </a:lnTo>
                <a:lnTo>
                  <a:pt x="5920619" y="2130552"/>
                </a:lnTo>
                <a:lnTo>
                  <a:pt x="5920619" y="2130952"/>
                </a:lnTo>
                <a:lnTo>
                  <a:pt x="2729249" y="2130952"/>
                </a:lnTo>
                <a:lnTo>
                  <a:pt x="2574304" y="2130952"/>
                </a:lnTo>
                <a:lnTo>
                  <a:pt x="0" y="2130952"/>
                </a:lnTo>
                <a:lnTo>
                  <a:pt x="983648" y="1"/>
                </a:lnTo>
                <a:lnTo>
                  <a:pt x="4417853" y="1"/>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Freeform: Shape 10">
            <a:extLst>
              <a:ext uri="{FF2B5EF4-FFF2-40B4-BE49-F238E27FC236}">
                <a16:creationId xmlns:a16="http://schemas.microsoft.com/office/drawing/2014/main" id="{04DC2037-48A0-4F22-B9D4-8EAEBC780A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49721" y="4682920"/>
            <a:ext cx="4522796" cy="2175080"/>
          </a:xfrm>
          <a:custGeom>
            <a:avLst/>
            <a:gdLst>
              <a:gd name="connsiteX0" fmla="*/ 3515449 w 4522796"/>
              <a:gd name="connsiteY0" fmla="*/ 0 h 2175080"/>
              <a:gd name="connsiteX1" fmla="*/ 0 w 4522796"/>
              <a:gd name="connsiteY1" fmla="*/ 0 h 2175080"/>
              <a:gd name="connsiteX2" fmla="*/ 0 w 4522796"/>
              <a:gd name="connsiteY2" fmla="*/ 2175080 h 2175080"/>
              <a:gd name="connsiteX3" fmla="*/ 4522796 w 4522796"/>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4522796" h="2175080">
                <a:moveTo>
                  <a:pt x="3515449" y="0"/>
                </a:moveTo>
                <a:lnTo>
                  <a:pt x="0" y="0"/>
                </a:lnTo>
                <a:lnTo>
                  <a:pt x="0" y="2175080"/>
                </a:lnTo>
                <a:lnTo>
                  <a:pt x="4522796" y="21750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32" name="Freeform 22">
            <a:extLst>
              <a:ext uri="{FF2B5EF4-FFF2-40B4-BE49-F238E27FC236}">
                <a16:creationId xmlns:a16="http://schemas.microsoft.com/office/drawing/2014/main" id="{0006CBFD-ADA0-43D1-9332-9C34CA1C76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2920"/>
            <a:ext cx="5925190" cy="2175080"/>
          </a:xfrm>
          <a:custGeom>
            <a:avLst/>
            <a:gdLst>
              <a:gd name="connsiteX0" fmla="*/ 1007347 w 5925190"/>
              <a:gd name="connsiteY0" fmla="*/ 0 h 2175080"/>
              <a:gd name="connsiteX1" fmla="*/ 5925190 w 5925190"/>
              <a:gd name="connsiteY1" fmla="*/ 0 h 2175080"/>
              <a:gd name="connsiteX2" fmla="*/ 5925190 w 5925190"/>
              <a:gd name="connsiteY2" fmla="*/ 2175080 h 2175080"/>
              <a:gd name="connsiteX3" fmla="*/ 0 w 5925190"/>
              <a:gd name="connsiteY3" fmla="*/ 2175080 h 2175080"/>
            </a:gdLst>
            <a:ahLst/>
            <a:cxnLst>
              <a:cxn ang="0">
                <a:pos x="connsiteX0" y="connsiteY0"/>
              </a:cxn>
              <a:cxn ang="0">
                <a:pos x="connsiteX1" y="connsiteY1"/>
              </a:cxn>
              <a:cxn ang="0">
                <a:pos x="connsiteX2" y="connsiteY2"/>
              </a:cxn>
              <a:cxn ang="0">
                <a:pos x="connsiteX3" y="connsiteY3"/>
              </a:cxn>
            </a:cxnLst>
            <a:rect l="l" t="t" r="r" b="b"/>
            <a:pathLst>
              <a:path w="5925190" h="2175080">
                <a:moveTo>
                  <a:pt x="1007347" y="0"/>
                </a:moveTo>
                <a:lnTo>
                  <a:pt x="5925190" y="0"/>
                </a:lnTo>
                <a:lnTo>
                  <a:pt x="5925190" y="2175080"/>
                </a:lnTo>
                <a:lnTo>
                  <a:pt x="0" y="217508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25">
            <a:extLst>
              <a:ext uri="{FF2B5EF4-FFF2-40B4-BE49-F238E27FC236}">
                <a16:creationId xmlns:a16="http://schemas.microsoft.com/office/drawing/2014/main" id="{2B931666-F28F-45F3-A074-66D2272D5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2920"/>
            <a:ext cx="7114535" cy="2175080"/>
          </a:xfrm>
          <a:custGeom>
            <a:avLst/>
            <a:gdLst>
              <a:gd name="connsiteX0" fmla="*/ 0 w 7114535"/>
              <a:gd name="connsiteY0" fmla="*/ 0 h 2175080"/>
              <a:gd name="connsiteX1" fmla="*/ 1189345 w 7114535"/>
              <a:gd name="connsiteY1" fmla="*/ 0 h 2175080"/>
              <a:gd name="connsiteX2" fmla="*/ 7114535 w 7114535"/>
              <a:gd name="connsiteY2" fmla="*/ 0 h 2175080"/>
              <a:gd name="connsiteX3" fmla="*/ 6107188 w 7114535"/>
              <a:gd name="connsiteY3" fmla="*/ 2175080 h 2175080"/>
              <a:gd name="connsiteX4" fmla="*/ 1189345 w 7114535"/>
              <a:gd name="connsiteY4" fmla="*/ 2175080 h 2175080"/>
              <a:gd name="connsiteX5" fmla="*/ 0 w 7114535"/>
              <a:gd name="connsiteY5" fmla="*/ 2175080 h 217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4535" h="2175080">
                <a:moveTo>
                  <a:pt x="0" y="0"/>
                </a:moveTo>
                <a:lnTo>
                  <a:pt x="1189345" y="0"/>
                </a:lnTo>
                <a:lnTo>
                  <a:pt x="7114535" y="0"/>
                </a:lnTo>
                <a:lnTo>
                  <a:pt x="6107188" y="2175080"/>
                </a:lnTo>
                <a:lnTo>
                  <a:pt x="1189345" y="2175080"/>
                </a:lnTo>
                <a:lnTo>
                  <a:pt x="0" y="2175080"/>
                </a:lnTo>
                <a:close/>
              </a:path>
            </a:pathLst>
          </a:custGeom>
          <a:solidFill>
            <a:srgbClr val="7F7F7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228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PU to remain independent all the times</a:t>
            </a:r>
          </a:p>
        </p:txBody>
      </p:sp>
      <p:sp>
        <p:nvSpPr>
          <p:cNvPr id="11" name="Content Placeholder 2">
            <a:extLst>
              <a:ext uri="{FF2B5EF4-FFF2-40B4-BE49-F238E27FC236}">
                <a16:creationId xmlns:a16="http://schemas.microsoft.com/office/drawing/2014/main" id="{BEA80AA5-605A-BC2C-A330-401E29C78B0F}"/>
              </a:ext>
            </a:extLst>
          </p:cNvPr>
          <p:cNvSpPr>
            <a:spLocks noGrp="1"/>
          </p:cNvSpPr>
          <p:nvPr>
            <p:ph idx="1"/>
          </p:nvPr>
        </p:nvSpPr>
        <p:spPr>
          <a:xfrm>
            <a:off x="1137601" y="2969409"/>
            <a:ext cx="5472750" cy="2744850"/>
          </a:xfrm>
        </p:spPr>
        <p:txBody>
          <a:bodyPr>
            <a:noAutofit/>
          </a:bodyPr>
          <a:lstStyle/>
          <a:p>
            <a:r>
              <a:rPr lang="en-IN" sz="1800" dirty="0"/>
              <a:t>PU set up policies and procedures to ensure that the PU and its partners and professionals are and remain independent at all times? - Annual declaration from all the partners.</a:t>
            </a:r>
          </a:p>
          <a:p>
            <a:r>
              <a:rPr lang="en-IN" sz="1800" dirty="0"/>
              <a:t>How did the PU communicated its independence requirements to its clients – Process of verifying independence in all fresh engagements</a:t>
            </a:r>
          </a:p>
          <a:p>
            <a:r>
              <a:rPr lang="en-IN" sz="1800" dirty="0"/>
              <a:t>Cases of withdrawal of engagement</a:t>
            </a:r>
          </a:p>
        </p:txBody>
      </p:sp>
      <p:pic>
        <p:nvPicPr>
          <p:cNvPr id="4" name="Picture 3" descr="A picture containing text&#10;&#10;Description automatically generated">
            <a:extLst>
              <a:ext uri="{FF2B5EF4-FFF2-40B4-BE49-F238E27FC236}">
                <a16:creationId xmlns:a16="http://schemas.microsoft.com/office/drawing/2014/main" id="{2CD4804A-DB3A-079A-5ECE-265262148E2C}"/>
              </a:ext>
            </a:extLst>
          </p:cNvPr>
          <p:cNvPicPr>
            <a:picLocks noChangeAspect="1"/>
          </p:cNvPicPr>
          <p:nvPr/>
        </p:nvPicPr>
        <p:blipFill>
          <a:blip r:embed="rId2"/>
          <a:stretch>
            <a:fillRect/>
          </a:stretch>
        </p:blipFill>
        <p:spPr>
          <a:xfrm>
            <a:off x="6760463" y="2461386"/>
            <a:ext cx="4754611" cy="3760897"/>
          </a:xfrm>
          <a:prstGeom prst="ellipse">
            <a:avLst/>
          </a:prstGeom>
        </p:spPr>
      </p:pic>
    </p:spTree>
    <p:extLst>
      <p:ext uri="{BB962C8B-B14F-4D97-AF65-F5344CB8AC3E}">
        <p14:creationId xmlns:p14="http://schemas.microsoft.com/office/powerpoint/2010/main" val="684247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Compliance procedures – Technical Standards</a:t>
            </a:r>
          </a:p>
        </p:txBody>
      </p:sp>
      <p:sp>
        <p:nvSpPr>
          <p:cNvPr id="13" name="Content Placeholder 2">
            <a:extLst>
              <a:ext uri="{FF2B5EF4-FFF2-40B4-BE49-F238E27FC236}">
                <a16:creationId xmlns:a16="http://schemas.microsoft.com/office/drawing/2014/main" id="{21EFFEA9-413B-FB41-B96F-2997C3220397}"/>
              </a:ext>
            </a:extLst>
          </p:cNvPr>
          <p:cNvSpPr>
            <a:spLocks noGrp="1"/>
          </p:cNvSpPr>
          <p:nvPr>
            <p:ph sz="half" idx="1"/>
          </p:nvPr>
        </p:nvSpPr>
        <p:spPr>
          <a:xfrm>
            <a:off x="1428080" y="2474309"/>
            <a:ext cx="4582897" cy="4223375"/>
          </a:xfrm>
          <a:gradFill>
            <a:gsLst>
              <a:gs pos="0">
                <a:schemeClr val="accent1">
                  <a:lumMod val="60000"/>
                  <a:lumOff val="40000"/>
                </a:schemeClr>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1800" dirty="0">
                <a:latin typeface="Aparajita" panose="020B0502040204020203" pitchFamily="18" charset="0"/>
                <a:cs typeface="Aparajita" panose="020B0502040204020203" pitchFamily="18" charset="0"/>
              </a:rPr>
              <a:t>Obtain the years of professional experience in practice</a:t>
            </a:r>
          </a:p>
          <a:p>
            <a:r>
              <a:rPr lang="en-US" sz="1800" dirty="0">
                <a:latin typeface="Aparajita" panose="020B0502040204020203" pitchFamily="18" charset="0"/>
                <a:cs typeface="Aparajita" panose="020B0502040204020203" pitchFamily="18" charset="0"/>
              </a:rPr>
              <a:t>Understand the field of expertise of such PU</a:t>
            </a:r>
          </a:p>
          <a:p>
            <a:r>
              <a:rPr lang="en-US" sz="1800" dirty="0">
                <a:latin typeface="Aparajita" panose="020B0502040204020203" pitchFamily="18" charset="0"/>
                <a:cs typeface="Aparajita" panose="020B0502040204020203" pitchFamily="18" charset="0"/>
              </a:rPr>
              <a:t>Whether the PU complies with the Accounting Standards issued by ICAI while performing the audit of its clients</a:t>
            </a:r>
          </a:p>
          <a:p>
            <a:r>
              <a:rPr lang="en-US" sz="1800" dirty="0">
                <a:latin typeface="Aparajita" panose="020B0502040204020203" pitchFamily="18" charset="0"/>
                <a:cs typeface="Aparajita" panose="020B0502040204020203" pitchFamily="18" charset="0"/>
              </a:rPr>
              <a:t>Whether the Secretarial Standards issued by Institute of Company Secretaries of India have been complied with wherever necessary</a:t>
            </a:r>
          </a:p>
          <a:p>
            <a:r>
              <a:rPr lang="en-US" sz="1800" dirty="0">
                <a:latin typeface="Aparajita" panose="020B0502040204020203" pitchFamily="18" charset="0"/>
                <a:cs typeface="Aparajita" panose="020B0502040204020203" pitchFamily="18" charset="0"/>
              </a:rPr>
              <a:t>Whether Framework for the preparation and presentation of Financial Statements are followed by the PU</a:t>
            </a:r>
          </a:p>
          <a:p>
            <a:r>
              <a:rPr lang="en-US" sz="1800" dirty="0">
                <a:latin typeface="Aparajita" panose="020B0502040204020203" pitchFamily="18" charset="0"/>
                <a:cs typeface="Aparajita" panose="020B0502040204020203" pitchFamily="18" charset="0"/>
              </a:rPr>
              <a:t>Whether going concern assumptions have been appropriately considered by the PU in the engagements wherever relevant</a:t>
            </a:r>
          </a:p>
          <a:p>
            <a:endParaRPr lang="en-IN" dirty="0"/>
          </a:p>
        </p:txBody>
      </p:sp>
      <p:sp>
        <p:nvSpPr>
          <p:cNvPr id="15" name="Content Placeholder 3">
            <a:extLst>
              <a:ext uri="{FF2B5EF4-FFF2-40B4-BE49-F238E27FC236}">
                <a16:creationId xmlns:a16="http://schemas.microsoft.com/office/drawing/2014/main" id="{32D0D619-2A97-E04A-8B8C-1B96D830C27B}"/>
              </a:ext>
            </a:extLst>
          </p:cNvPr>
          <p:cNvSpPr txBox="1">
            <a:spLocks/>
          </p:cNvSpPr>
          <p:nvPr/>
        </p:nvSpPr>
        <p:spPr>
          <a:xfrm>
            <a:off x="6461155" y="2450621"/>
            <a:ext cx="4582897" cy="4338735"/>
          </a:xfrm>
          <a:prstGeom prst="rect">
            <a:avLst/>
          </a:prstGeom>
          <a:gradFill>
            <a:gsLst>
              <a:gs pos="0">
                <a:schemeClr val="accent1">
                  <a:lumMod val="60000"/>
                  <a:lumOff val="40000"/>
                </a:schemeClr>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parajita" panose="02020603050405020304" pitchFamily="18" charset="0"/>
                <a:cs typeface="Aparajita" panose="02020603050405020304" pitchFamily="18" charset="0"/>
              </a:rPr>
              <a:t>Whether Standards on Auditing, Standards on Assurance Engagements, Standards on Quality Control and Guidance Notes on related services have been complied with by the PU</a:t>
            </a:r>
          </a:p>
          <a:p>
            <a:r>
              <a:rPr lang="en-US" sz="1800" dirty="0">
                <a:latin typeface="Aparajita" panose="02020603050405020304" pitchFamily="18" charset="0"/>
                <a:cs typeface="Aparajita" panose="02020603050405020304" pitchFamily="18" charset="0"/>
              </a:rPr>
              <a:t>Whether the relevant notifications/directions issued by ICAI have been considered by the PU</a:t>
            </a:r>
          </a:p>
          <a:p>
            <a:r>
              <a:rPr lang="en-US" sz="1800" dirty="0">
                <a:latin typeface="Aparajita" panose="02020603050405020304" pitchFamily="18" charset="0"/>
                <a:cs typeface="Aparajita" panose="02020603050405020304" pitchFamily="18" charset="0"/>
              </a:rPr>
              <a:t>Whether the samples collected by the PU are sufficient and appropriate to draw conclusions or provide an opinion</a:t>
            </a:r>
          </a:p>
          <a:p>
            <a:r>
              <a:rPr lang="en-US" sz="1800" dirty="0">
                <a:latin typeface="Aparajita" panose="02020603050405020304" pitchFamily="18" charset="0"/>
                <a:cs typeface="Aparajita" panose="02020603050405020304" pitchFamily="18" charset="0"/>
              </a:rPr>
              <a:t>Whether material facts are appropriately being disclosed by PU in case of any Audit clients</a:t>
            </a:r>
          </a:p>
          <a:p>
            <a:r>
              <a:rPr lang="en-US" sz="1800" dirty="0">
                <a:latin typeface="Aparajita" panose="02020603050405020304" pitchFamily="18" charset="0"/>
                <a:cs typeface="Aparajita" panose="02020603050405020304" pitchFamily="18" charset="0"/>
              </a:rPr>
              <a:t>Whether working papers are properly maintained by the PU and process adopted for sharing the same with any external parties</a:t>
            </a:r>
          </a:p>
          <a:p>
            <a:endParaRPr lang="en-IN" dirty="0"/>
          </a:p>
        </p:txBody>
      </p:sp>
    </p:spTree>
    <p:extLst>
      <p:ext uri="{BB962C8B-B14F-4D97-AF65-F5344CB8AC3E}">
        <p14:creationId xmlns:p14="http://schemas.microsoft.com/office/powerpoint/2010/main" val="51811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Key Checks </a:t>
            </a:r>
            <a:r>
              <a:rPr lang="en-US" sz="4000" b="1" dirty="0" err="1">
                <a:solidFill>
                  <a:schemeClr val="accent4">
                    <a:lumMod val="60000"/>
                    <a:lumOff val="40000"/>
                  </a:schemeClr>
                </a:solidFill>
              </a:rPr>
              <a:t>w.r.t.</a:t>
            </a:r>
            <a:r>
              <a:rPr lang="en-US" sz="4000" b="1" dirty="0">
                <a:solidFill>
                  <a:schemeClr val="accent4">
                    <a:lumMod val="60000"/>
                    <a:lumOff val="40000"/>
                  </a:schemeClr>
                </a:solidFill>
              </a:rPr>
              <a:t> SA’s</a:t>
            </a:r>
          </a:p>
        </p:txBody>
      </p:sp>
      <p:sp>
        <p:nvSpPr>
          <p:cNvPr id="17" name="TextBox 16">
            <a:extLst>
              <a:ext uri="{FF2B5EF4-FFF2-40B4-BE49-F238E27FC236}">
                <a16:creationId xmlns:a16="http://schemas.microsoft.com/office/drawing/2014/main" id="{AC3912BE-E353-3A4F-A496-CAF60A8554CF}"/>
              </a:ext>
            </a:extLst>
          </p:cNvPr>
          <p:cNvSpPr txBox="1"/>
          <p:nvPr/>
        </p:nvSpPr>
        <p:spPr>
          <a:xfrm>
            <a:off x="1119322" y="2199213"/>
            <a:ext cx="10662968" cy="5114221"/>
          </a:xfrm>
          <a:prstGeom prst="rect">
            <a:avLst/>
          </a:prstGeom>
        </p:spPr>
        <p:txBody>
          <a:bodyPr vert="horz" lIns="91440" tIns="45720" rIns="91440" bIns="45720" rtlCol="0">
            <a:normAutofit/>
          </a:bodyPr>
          <a:lstStyle>
            <a:lvl1pPr marL="228600" indent="-228600">
              <a:lnSpc>
                <a:spcPct val="90000"/>
              </a:lnSpc>
              <a:spcBef>
                <a:spcPts val="1000"/>
              </a:spcBef>
              <a:buFont typeface="Arial" panose="020B0604020202020204" pitchFamily="34" charset="0"/>
              <a:buChar cha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b="1" dirty="0"/>
              <a:t>SA 210 Agreeing the Terms of Audit Engagements: -</a:t>
            </a:r>
          </a:p>
          <a:p>
            <a:r>
              <a:rPr lang="en-US" dirty="0"/>
              <a:t>Check whether the scope and roles and responsibilities have been clearly brought out.</a:t>
            </a:r>
          </a:p>
          <a:p>
            <a:r>
              <a:rPr lang="en-US" dirty="0"/>
              <a:t>The reviewer should verify whether the fees quoted in engagement letter is reasonable.</a:t>
            </a:r>
          </a:p>
          <a:p>
            <a:pPr marL="0" indent="0">
              <a:buNone/>
            </a:pPr>
            <a:endParaRPr lang="en-US" dirty="0"/>
          </a:p>
          <a:p>
            <a:pPr marL="0" indent="0">
              <a:buNone/>
            </a:pPr>
            <a:r>
              <a:rPr lang="en-US" b="1" dirty="0"/>
              <a:t>SA 220 Quality Control for an Audit of Financial Statements: -</a:t>
            </a:r>
          </a:p>
          <a:p>
            <a:r>
              <a:rPr lang="en-US" dirty="0"/>
              <a:t>The reviewer should assess at the firm level and at the engagement level, the quality control as required by this Standard.</a:t>
            </a:r>
          </a:p>
          <a:p>
            <a:r>
              <a:rPr lang="en-US" dirty="0"/>
              <a:t>The reviewer should access the leadership responsibilities for quality on audits, whether the practice unit follows relevant ethical requirements, whether the practice unit follows acceptance and continuance of client relationships.</a:t>
            </a:r>
            <a:endParaRPr lang="en-IN" dirty="0"/>
          </a:p>
          <a:p>
            <a:r>
              <a:rPr lang="en-US" dirty="0"/>
              <a:t>The reviewer should also access whether the engagement performance is being monitored.</a:t>
            </a:r>
          </a:p>
          <a:p>
            <a:endParaRPr lang="en-IN" dirty="0"/>
          </a:p>
        </p:txBody>
      </p:sp>
    </p:spTree>
    <p:extLst>
      <p:ext uri="{BB962C8B-B14F-4D97-AF65-F5344CB8AC3E}">
        <p14:creationId xmlns:p14="http://schemas.microsoft.com/office/powerpoint/2010/main" val="2335896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Key Checks </a:t>
            </a:r>
            <a:r>
              <a:rPr lang="en-US" sz="4000" b="1" dirty="0" err="1">
                <a:solidFill>
                  <a:schemeClr val="accent4">
                    <a:lumMod val="60000"/>
                    <a:lumOff val="40000"/>
                  </a:schemeClr>
                </a:solidFill>
              </a:rPr>
              <a:t>w.r.t.</a:t>
            </a:r>
            <a:r>
              <a:rPr lang="en-US" sz="4000" b="1" dirty="0">
                <a:solidFill>
                  <a:schemeClr val="accent4">
                    <a:lumMod val="60000"/>
                    <a:lumOff val="40000"/>
                  </a:schemeClr>
                </a:solidFill>
              </a:rPr>
              <a:t> SA’s</a:t>
            </a:r>
          </a:p>
        </p:txBody>
      </p:sp>
      <p:sp>
        <p:nvSpPr>
          <p:cNvPr id="17" name="TextBox 16">
            <a:extLst>
              <a:ext uri="{FF2B5EF4-FFF2-40B4-BE49-F238E27FC236}">
                <a16:creationId xmlns:a16="http://schemas.microsoft.com/office/drawing/2014/main" id="{AC3912BE-E353-3A4F-A496-CAF60A8554CF}"/>
              </a:ext>
            </a:extLst>
          </p:cNvPr>
          <p:cNvSpPr txBox="1"/>
          <p:nvPr/>
        </p:nvSpPr>
        <p:spPr>
          <a:xfrm>
            <a:off x="1119322" y="2199213"/>
            <a:ext cx="10662968" cy="5114221"/>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SA 240 The Auditor’s Responsibilities Relating to Fraud in an Audit of Financial Statements: -</a:t>
            </a:r>
          </a:p>
          <a:p>
            <a:pPr marL="285750" indent="-285750">
              <a:buFont typeface="Arial" panose="020B0604020202020204" pitchFamily="34" charset="0"/>
              <a:buChar char="•"/>
            </a:pPr>
            <a:r>
              <a:rPr lang="en-US" b="0" dirty="0"/>
              <a:t>The reviewer should verify whether the auditor has inquired the management, internal audit team and those charged with governance of any instance of actual or alleged fraud that has occurred in the past and obtain their respective views on the risk of fraud.</a:t>
            </a:r>
            <a:endParaRPr lang="en-IN" b="0" dirty="0"/>
          </a:p>
          <a:p>
            <a:pPr marL="285750" indent="-285750">
              <a:buFont typeface="Arial" panose="020B0604020202020204" pitchFamily="34" charset="0"/>
              <a:buChar char="•"/>
            </a:pPr>
            <a:r>
              <a:rPr lang="en-US" b="0" dirty="0"/>
              <a:t>The reviewer should verify whether the auditor has identified any unusual or unexpected relationship while</a:t>
            </a:r>
            <a:r>
              <a:rPr lang="en-IN" b="0" dirty="0"/>
              <a:t> </a:t>
            </a:r>
            <a:r>
              <a:rPr lang="en-US" b="0" dirty="0"/>
              <a:t>performing analytical procedure and whether he has evaluated them to assess the risk of material misstatement due to fraud.</a:t>
            </a:r>
            <a:endParaRPr lang="en-IN" b="0" dirty="0"/>
          </a:p>
          <a:p>
            <a:pPr marL="285750" indent="-285750">
              <a:buFont typeface="Arial" panose="020B0604020202020204" pitchFamily="34" charset="0"/>
              <a:buChar char="•"/>
            </a:pPr>
            <a:r>
              <a:rPr lang="en-US" b="0" dirty="0"/>
              <a:t>The reviewer should verify whether the auditor has investigated any inconsistent responses from the management related to the inquiries.</a:t>
            </a:r>
          </a:p>
          <a:p>
            <a:endParaRPr lang="en-US" dirty="0"/>
          </a:p>
          <a:p>
            <a:endParaRPr lang="en-IN" dirty="0"/>
          </a:p>
        </p:txBody>
      </p:sp>
    </p:spTree>
    <p:extLst>
      <p:ext uri="{BB962C8B-B14F-4D97-AF65-F5344CB8AC3E}">
        <p14:creationId xmlns:p14="http://schemas.microsoft.com/office/powerpoint/2010/main" val="1584938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Key Checks </a:t>
            </a:r>
            <a:r>
              <a:rPr lang="en-US" sz="4000" b="1" dirty="0" err="1">
                <a:solidFill>
                  <a:schemeClr val="accent4">
                    <a:lumMod val="60000"/>
                    <a:lumOff val="40000"/>
                  </a:schemeClr>
                </a:solidFill>
              </a:rPr>
              <a:t>w.r.t.</a:t>
            </a:r>
            <a:r>
              <a:rPr lang="en-US" sz="4000" b="1" dirty="0">
                <a:solidFill>
                  <a:schemeClr val="accent4">
                    <a:lumMod val="60000"/>
                    <a:lumOff val="40000"/>
                  </a:schemeClr>
                </a:solidFill>
              </a:rPr>
              <a:t> SA’s</a:t>
            </a:r>
          </a:p>
        </p:txBody>
      </p:sp>
      <p:sp>
        <p:nvSpPr>
          <p:cNvPr id="17" name="TextBox 16">
            <a:extLst>
              <a:ext uri="{FF2B5EF4-FFF2-40B4-BE49-F238E27FC236}">
                <a16:creationId xmlns:a16="http://schemas.microsoft.com/office/drawing/2014/main" id="{AC3912BE-E353-3A4F-A496-CAF60A8554CF}"/>
              </a:ext>
            </a:extLst>
          </p:cNvPr>
          <p:cNvSpPr txBox="1"/>
          <p:nvPr/>
        </p:nvSpPr>
        <p:spPr>
          <a:xfrm>
            <a:off x="1119322" y="2199213"/>
            <a:ext cx="10662968" cy="5114221"/>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SA 240 The Auditor’s Responsibilities Relating to Fraud in an Audit of Financial Statements: -</a:t>
            </a:r>
          </a:p>
          <a:p>
            <a:pPr marL="285750" indent="-285750">
              <a:buFont typeface="Arial" panose="020B0604020202020204" pitchFamily="34" charset="0"/>
              <a:buChar char="•"/>
            </a:pPr>
            <a:r>
              <a:rPr lang="en-US" b="0" dirty="0"/>
              <a:t>The reviewer should verify whether the auditor has inquired the management, internal audit team and those charged with governance of any instance of actual or alleged fraud that has occurred in the past and obtain their respective views on the risk of fraud.</a:t>
            </a:r>
            <a:endParaRPr lang="en-IN" b="0" dirty="0"/>
          </a:p>
          <a:p>
            <a:pPr marL="285750" indent="-285750">
              <a:buFont typeface="Arial" panose="020B0604020202020204" pitchFamily="34" charset="0"/>
              <a:buChar char="•"/>
            </a:pPr>
            <a:r>
              <a:rPr lang="en-US" b="0" dirty="0"/>
              <a:t>The reviewer should verify whether the auditor has identified any unusual or unexpected relationship while</a:t>
            </a:r>
            <a:r>
              <a:rPr lang="en-IN" b="0" dirty="0"/>
              <a:t> </a:t>
            </a:r>
            <a:r>
              <a:rPr lang="en-US" b="0" dirty="0"/>
              <a:t>performing analytical procedure and whether he has evaluated them to assess the risk of material misstatement due to fraud.</a:t>
            </a:r>
            <a:endParaRPr lang="en-IN" b="0" dirty="0"/>
          </a:p>
          <a:p>
            <a:pPr marL="285750" indent="-285750">
              <a:buFont typeface="Arial" panose="020B0604020202020204" pitchFamily="34" charset="0"/>
              <a:buChar char="•"/>
            </a:pPr>
            <a:r>
              <a:rPr lang="en-US" b="0" dirty="0"/>
              <a:t>The reviewer should verify whether the auditor has investigated any inconsistent responses from the management related to the inquiries.</a:t>
            </a:r>
          </a:p>
          <a:p>
            <a:r>
              <a:rPr lang="en-US" dirty="0"/>
              <a:t>SA 260 Communication with Those Charged with Governance: -</a:t>
            </a:r>
          </a:p>
          <a:p>
            <a:pPr marL="285750" marR="66675" lvl="0" indent="-285750">
              <a:lnSpc>
                <a:spcPct val="110000"/>
              </a:lnSpc>
              <a:buClr>
                <a:schemeClr val="accent1"/>
              </a:buClr>
              <a:buSzPct val="80000"/>
              <a:buFont typeface="Arial" panose="020B0604020202020204" pitchFamily="34" charset="0"/>
              <a:buChar char="•"/>
              <a:tabLst>
                <a:tab pos="273685" algn="l"/>
              </a:tabLst>
            </a:pPr>
            <a:r>
              <a:rPr lang="en-US" b="0" dirty="0"/>
              <a:t>The reviewer should verify whether significant findings from the audit have been communicated to those charged with governance.</a:t>
            </a:r>
            <a:endParaRPr lang="en-IN" b="0" dirty="0"/>
          </a:p>
          <a:p>
            <a:pPr marL="285750" marR="66675" indent="-285750">
              <a:buClr>
                <a:schemeClr val="accent1"/>
              </a:buClr>
              <a:buSzPct val="80000"/>
              <a:buFont typeface="Arial" panose="020B0604020202020204" pitchFamily="34" charset="0"/>
              <a:buChar char="•"/>
              <a:tabLst>
                <a:tab pos="273685" algn="l"/>
              </a:tabLst>
            </a:pPr>
            <a:r>
              <a:rPr lang="en-US" b="0" dirty="0"/>
              <a:t>The reviewer should verify whether the form, timing and expected general content of communications have been communicated to those charged with governance.</a:t>
            </a:r>
          </a:p>
          <a:p>
            <a:endParaRPr lang="en-US" b="0" dirty="0"/>
          </a:p>
          <a:p>
            <a:endParaRPr lang="en-US" dirty="0"/>
          </a:p>
          <a:p>
            <a:endParaRPr lang="en-IN" dirty="0"/>
          </a:p>
        </p:txBody>
      </p:sp>
    </p:spTree>
    <p:extLst>
      <p:ext uri="{BB962C8B-B14F-4D97-AF65-F5344CB8AC3E}">
        <p14:creationId xmlns:p14="http://schemas.microsoft.com/office/powerpoint/2010/main" val="571334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Key Checks </a:t>
            </a:r>
            <a:r>
              <a:rPr lang="en-US" sz="4000" b="1" dirty="0" err="1">
                <a:solidFill>
                  <a:schemeClr val="accent4">
                    <a:lumMod val="60000"/>
                    <a:lumOff val="40000"/>
                  </a:schemeClr>
                </a:solidFill>
              </a:rPr>
              <a:t>w.r.t.</a:t>
            </a:r>
            <a:r>
              <a:rPr lang="en-US" sz="4000" b="1" dirty="0">
                <a:solidFill>
                  <a:schemeClr val="accent4">
                    <a:lumMod val="60000"/>
                    <a:lumOff val="40000"/>
                  </a:schemeClr>
                </a:solidFill>
              </a:rPr>
              <a:t> SA’s</a:t>
            </a:r>
          </a:p>
        </p:txBody>
      </p:sp>
      <p:sp>
        <p:nvSpPr>
          <p:cNvPr id="17" name="TextBox 16">
            <a:extLst>
              <a:ext uri="{FF2B5EF4-FFF2-40B4-BE49-F238E27FC236}">
                <a16:creationId xmlns:a16="http://schemas.microsoft.com/office/drawing/2014/main" id="{AC3912BE-E353-3A4F-A496-CAF60A8554CF}"/>
              </a:ext>
            </a:extLst>
          </p:cNvPr>
          <p:cNvSpPr txBox="1"/>
          <p:nvPr/>
        </p:nvSpPr>
        <p:spPr>
          <a:xfrm>
            <a:off x="1119322" y="2199214"/>
            <a:ext cx="10662968" cy="4427218"/>
          </a:xfrm>
          <a:prstGeom prst="rect">
            <a:avLst/>
          </a:prstGeom>
        </p:spPr>
        <p:txBody>
          <a:bodyPr vert="horz" lIns="91440" tIns="45720" rIns="91440" bIns="45720" rtlCol="0">
            <a:normAutofit fontScale="92500" lnSpcReduction="20000"/>
          </a:bodyPr>
          <a:lstStyle>
            <a:defPPr>
              <a:defRPr lang="en-US"/>
            </a:defPPr>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SA 300 Planning an Audit of Financial Statements: -</a:t>
            </a:r>
          </a:p>
          <a:p>
            <a:r>
              <a:rPr lang="en-US" sz="1900" b="0" dirty="0"/>
              <a:t>The reviewer needs to verify whether the auditor has documented –</a:t>
            </a:r>
          </a:p>
          <a:p>
            <a:pPr marL="971550" lvl="1" indent="-285750"/>
            <a:r>
              <a:rPr lang="en-US" sz="1900" b="0" dirty="0"/>
              <a:t>overall audit strategy</a:t>
            </a:r>
          </a:p>
          <a:p>
            <a:pPr marL="971550" lvl="1" indent="-285750"/>
            <a:r>
              <a:rPr lang="en-US" sz="1900" b="0" dirty="0"/>
              <a:t>audit plans</a:t>
            </a:r>
          </a:p>
          <a:p>
            <a:pPr marL="971550" lvl="1" indent="-285750"/>
            <a:r>
              <a:rPr lang="en-US" sz="1900" b="0" dirty="0"/>
              <a:t>significant changes made during the audit engagement to the overall audit strategy or the audit plan, and the reasons for such changes.</a:t>
            </a:r>
          </a:p>
          <a:p>
            <a:pPr lvl="1" indent="0">
              <a:buNone/>
            </a:pPr>
            <a:endParaRPr lang="en-US" sz="1800" b="0" dirty="0"/>
          </a:p>
          <a:p>
            <a:r>
              <a:rPr lang="en-US" dirty="0"/>
              <a:t>SA 320 Materiality in Planning and Performing an Audit: -</a:t>
            </a:r>
          </a:p>
          <a:p>
            <a:pPr marL="342900" indent="-342900">
              <a:buFont typeface="Arial" panose="020B0604020202020204" pitchFamily="34" charset="0"/>
              <a:buChar char="•"/>
            </a:pPr>
            <a:r>
              <a:rPr lang="en-US" sz="1900" b="0" dirty="0"/>
              <a:t>The reviewer shall verify whether the auditor has determined Materiality and Performance Materiality when planning an audit.</a:t>
            </a:r>
          </a:p>
          <a:p>
            <a:pPr marL="342900" indent="-342900">
              <a:buFont typeface="Arial" panose="020B0604020202020204" pitchFamily="34" charset="0"/>
              <a:buChar char="•"/>
            </a:pPr>
            <a:r>
              <a:rPr lang="en-US" sz="1900" b="0" dirty="0"/>
              <a:t>The reviewer shall verify whether the auditor has documented the following-</a:t>
            </a:r>
          </a:p>
          <a:p>
            <a:pPr marL="342900" indent="-342900">
              <a:buFont typeface="Arial" panose="020B0604020202020204" pitchFamily="34" charset="0"/>
              <a:buChar char="•"/>
            </a:pPr>
            <a:r>
              <a:rPr lang="en-US" sz="1900" b="0" dirty="0"/>
              <a:t>Materiality for the financial statements as a whole</a:t>
            </a:r>
          </a:p>
          <a:p>
            <a:pPr marL="342900" indent="-342900">
              <a:buFont typeface="Arial" panose="020B0604020202020204" pitchFamily="34" charset="0"/>
              <a:buChar char="•"/>
            </a:pPr>
            <a:r>
              <a:rPr lang="en-US" sz="1900" b="0" dirty="0"/>
              <a:t>If applicable, the materiality level or levels for particular classes of transactions, account balances or disclosures</a:t>
            </a:r>
          </a:p>
          <a:p>
            <a:pPr marL="342900" indent="-342900">
              <a:buFont typeface="Arial" panose="020B0604020202020204" pitchFamily="34" charset="0"/>
              <a:buChar char="•"/>
            </a:pPr>
            <a:r>
              <a:rPr lang="en-US" sz="1900" b="0" dirty="0"/>
              <a:t>Performance materiality</a:t>
            </a:r>
            <a:endParaRPr lang="en-US" b="0" dirty="0"/>
          </a:p>
          <a:p>
            <a:endParaRPr lang="en-US" dirty="0"/>
          </a:p>
          <a:p>
            <a:endParaRPr lang="en-IN" dirty="0"/>
          </a:p>
        </p:txBody>
      </p:sp>
    </p:spTree>
    <p:extLst>
      <p:ext uri="{BB962C8B-B14F-4D97-AF65-F5344CB8AC3E}">
        <p14:creationId xmlns:p14="http://schemas.microsoft.com/office/powerpoint/2010/main" val="1025944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Key Checks </a:t>
            </a:r>
            <a:r>
              <a:rPr lang="en-US" sz="4000" b="1" dirty="0" err="1">
                <a:solidFill>
                  <a:schemeClr val="accent4">
                    <a:lumMod val="60000"/>
                    <a:lumOff val="40000"/>
                  </a:schemeClr>
                </a:solidFill>
              </a:rPr>
              <a:t>w.r.t.</a:t>
            </a:r>
            <a:r>
              <a:rPr lang="en-US" sz="4000" b="1" dirty="0">
                <a:solidFill>
                  <a:schemeClr val="accent4">
                    <a:lumMod val="60000"/>
                    <a:lumOff val="40000"/>
                  </a:schemeClr>
                </a:solidFill>
              </a:rPr>
              <a:t> SA’s</a:t>
            </a:r>
          </a:p>
        </p:txBody>
      </p:sp>
      <p:sp>
        <p:nvSpPr>
          <p:cNvPr id="17" name="TextBox 16">
            <a:extLst>
              <a:ext uri="{FF2B5EF4-FFF2-40B4-BE49-F238E27FC236}">
                <a16:creationId xmlns:a16="http://schemas.microsoft.com/office/drawing/2014/main" id="{AC3912BE-E353-3A4F-A496-CAF60A8554CF}"/>
              </a:ext>
            </a:extLst>
          </p:cNvPr>
          <p:cNvSpPr txBox="1"/>
          <p:nvPr/>
        </p:nvSpPr>
        <p:spPr>
          <a:xfrm>
            <a:off x="1119322" y="2199214"/>
            <a:ext cx="10662968" cy="4427218"/>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SA 330: The Auditor’s Responses to Assessed Risks: -</a:t>
            </a:r>
          </a:p>
          <a:p>
            <a:pPr marL="971550" lvl="1" indent="-285750"/>
            <a:r>
              <a:rPr lang="en-US" sz="1800" b="0" dirty="0"/>
              <a:t>The reviewer shall verify whether the auditor has documented the following-</a:t>
            </a:r>
          </a:p>
          <a:p>
            <a:pPr marL="971550" lvl="1" indent="-285750"/>
            <a:r>
              <a:rPr lang="en-US" sz="1800" b="0" dirty="0"/>
              <a:t>overall responses to address the assessed risks of material misstatement at the financial statement level, and the nature, timing and extent of the further audit procedures performed;</a:t>
            </a:r>
          </a:p>
          <a:p>
            <a:pPr marL="971550" lvl="1" indent="-285750"/>
            <a:r>
              <a:rPr lang="en-US" sz="1800" b="0" dirty="0"/>
              <a:t>linkage of those procedures with the assessed risks at the assertion level;</a:t>
            </a:r>
          </a:p>
          <a:p>
            <a:pPr marL="971550" lvl="1" indent="-285750"/>
            <a:r>
              <a:rPr lang="en-US" sz="1800" b="0" dirty="0"/>
              <a:t>results of the audit procedures, including the conclusions where these are not otherwise clear.</a:t>
            </a:r>
          </a:p>
          <a:p>
            <a:endParaRPr lang="en-US" b="0" dirty="0"/>
          </a:p>
          <a:p>
            <a:r>
              <a:rPr lang="en-US" dirty="0"/>
              <a:t>SA 530 Audit </a:t>
            </a:r>
            <a:r>
              <a:rPr lang="en-US" sz="1900" dirty="0"/>
              <a:t>Sampling: -</a:t>
            </a:r>
          </a:p>
          <a:p>
            <a:pPr marL="971550" lvl="1" indent="-285750"/>
            <a:r>
              <a:rPr lang="en-US" sz="1900" b="0" dirty="0"/>
              <a:t>The reviewer should verify whether the auditor has considered the purpose of the audit procedure and the characteristics of the population when designing an audit sample.</a:t>
            </a:r>
          </a:p>
          <a:p>
            <a:pPr marL="971550" lvl="1" indent="-285750"/>
            <a:r>
              <a:rPr lang="en-US" sz="1900" b="0" dirty="0"/>
              <a:t>The reviewer should identify whether the sample size selected by the auditor is sufficient to reduce sampling risk to an acceptably low level. </a:t>
            </a:r>
          </a:p>
          <a:p>
            <a:pPr marL="971550" lvl="1" indent="-285750"/>
            <a:r>
              <a:rPr lang="en-US" sz="1900" b="0" dirty="0"/>
              <a:t>The reviewer should verify whether the auditor has selected items for the sample in such a way that each sampling unit in the population has a chance of selection.</a:t>
            </a:r>
          </a:p>
          <a:p>
            <a:pPr lvl="1" indent="0">
              <a:buNone/>
            </a:pPr>
            <a:endParaRPr lang="en-US" sz="1800" b="0" dirty="0"/>
          </a:p>
          <a:p>
            <a:endParaRPr lang="en-US" dirty="0"/>
          </a:p>
          <a:p>
            <a:endParaRPr lang="en-IN" dirty="0"/>
          </a:p>
        </p:txBody>
      </p:sp>
    </p:spTree>
    <p:extLst>
      <p:ext uri="{BB962C8B-B14F-4D97-AF65-F5344CB8AC3E}">
        <p14:creationId xmlns:p14="http://schemas.microsoft.com/office/powerpoint/2010/main" val="354636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Key Checks </a:t>
            </a:r>
            <a:r>
              <a:rPr lang="en-US" sz="4000" b="1" dirty="0" err="1">
                <a:solidFill>
                  <a:schemeClr val="accent4">
                    <a:lumMod val="60000"/>
                    <a:lumOff val="40000"/>
                  </a:schemeClr>
                </a:solidFill>
              </a:rPr>
              <a:t>w.r.t.</a:t>
            </a:r>
            <a:r>
              <a:rPr lang="en-US" sz="4000" b="1" dirty="0">
                <a:solidFill>
                  <a:schemeClr val="accent4">
                    <a:lumMod val="60000"/>
                    <a:lumOff val="40000"/>
                  </a:schemeClr>
                </a:solidFill>
              </a:rPr>
              <a:t> Accounting Standards</a:t>
            </a:r>
          </a:p>
        </p:txBody>
      </p:sp>
      <p:sp>
        <p:nvSpPr>
          <p:cNvPr id="17" name="TextBox 16">
            <a:extLst>
              <a:ext uri="{FF2B5EF4-FFF2-40B4-BE49-F238E27FC236}">
                <a16:creationId xmlns:a16="http://schemas.microsoft.com/office/drawing/2014/main" id="{AC3912BE-E353-3A4F-A496-CAF60A8554CF}"/>
              </a:ext>
            </a:extLst>
          </p:cNvPr>
          <p:cNvSpPr txBox="1"/>
          <p:nvPr/>
        </p:nvSpPr>
        <p:spPr>
          <a:xfrm>
            <a:off x="1119322" y="2199214"/>
            <a:ext cx="10264697" cy="4427218"/>
          </a:xfrm>
          <a:prstGeom prst="rect">
            <a:avLst/>
          </a:prstGeom>
        </p:spPr>
        <p:txBody>
          <a:bodyPr vert="horz" lIns="91440" tIns="45720" rIns="91440" bIns="45720" rtlCol="0">
            <a:normAutofit fontScale="85000" lnSpcReduction="10000"/>
          </a:bodyPr>
          <a:lstStyle>
            <a:defPPr>
              <a:defRPr lang="en-US"/>
            </a:defPPr>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AS-9/Ind AS 18 - Revenue Recognition: -</a:t>
            </a:r>
          </a:p>
          <a:p>
            <a:pPr marL="285750" indent="-285750">
              <a:buFont typeface="Arial" panose="020B0604020202020204" pitchFamily="34" charset="0"/>
              <a:buChar char="•"/>
            </a:pPr>
            <a:r>
              <a:rPr lang="en-US" b="0" dirty="0"/>
              <a:t>Have you ensured that revenue is recognized only when there is certainty to its collection.</a:t>
            </a:r>
          </a:p>
          <a:p>
            <a:pPr marL="285750" indent="-285750">
              <a:buFont typeface="Arial" panose="020B0604020202020204" pitchFamily="34" charset="0"/>
              <a:buChar char="•"/>
            </a:pPr>
            <a:r>
              <a:rPr lang="en-US" b="0" dirty="0"/>
              <a:t>Have you ensured the following in case of performance in rendering of services:</a:t>
            </a:r>
          </a:p>
          <a:p>
            <a:pPr marL="971550" lvl="1" indent="-285750"/>
            <a:r>
              <a:rPr lang="en-US" sz="1800" b="0" dirty="0"/>
              <a:t>Method of recognizing revenue is either completed service contract method or proportionate completion method.</a:t>
            </a:r>
          </a:p>
          <a:p>
            <a:pPr marL="971550" lvl="1" indent="-285750"/>
            <a:r>
              <a:rPr lang="en-US" sz="1800" b="0" dirty="0"/>
              <a:t>There is no significant uncertainty regarding amount of consideration.</a:t>
            </a:r>
          </a:p>
          <a:p>
            <a:pPr marL="285750" indent="-285750">
              <a:buFont typeface="Arial" panose="020B0604020202020204" pitchFamily="34" charset="0"/>
              <a:buChar char="•"/>
            </a:pPr>
            <a:r>
              <a:rPr lang="en-US" b="0" dirty="0"/>
              <a:t>Check whether a provision has been made to reflect the uncertainty where uncertainty relating to collectability arises subsequent to recognition.</a:t>
            </a:r>
          </a:p>
          <a:p>
            <a:endParaRPr lang="en-US" b="0" dirty="0"/>
          </a:p>
          <a:p>
            <a:r>
              <a:rPr lang="en-US" dirty="0"/>
              <a:t>AS-17/Ind AS 108 - Segment Reporting: -</a:t>
            </a:r>
          </a:p>
          <a:p>
            <a:pPr marL="285750" indent="-285750">
              <a:buFont typeface="Arial" panose="020B0604020202020204" pitchFamily="34" charset="0"/>
              <a:buChar char="•"/>
            </a:pPr>
            <a:r>
              <a:rPr lang="en-US" b="0" dirty="0"/>
              <a:t>Whether primary and secondary segment reporting formats been identified correctly</a:t>
            </a:r>
          </a:p>
          <a:p>
            <a:pPr marL="285750" indent="-285750">
              <a:buFont typeface="Arial" panose="020B0604020202020204" pitchFamily="34" charset="0"/>
              <a:buChar char="•"/>
            </a:pPr>
            <a:r>
              <a:rPr lang="en-US" b="0" dirty="0"/>
              <a:t>Whether the segment revenue includes only that portion of enterprise revenue which is directly attributable to a segment or portion of revenue attributable to particular segment or revenue from transactions with other Segments</a:t>
            </a:r>
          </a:p>
          <a:p>
            <a:pPr marL="285750" indent="-285750">
              <a:buFont typeface="Arial" panose="020B0604020202020204" pitchFamily="34" charset="0"/>
              <a:buChar char="•"/>
            </a:pPr>
            <a:r>
              <a:rPr lang="en-US" b="0" dirty="0"/>
              <a:t>Whether identification of amounts with particular segment is appropriately made to measure the segment revenue, segment expense, segment assets and liabilities of reportable segments is done</a:t>
            </a:r>
          </a:p>
          <a:p>
            <a:pPr marL="285750" indent="-285750">
              <a:buFont typeface="Arial" panose="020B0604020202020204" pitchFamily="34" charset="0"/>
              <a:buChar char="•"/>
            </a:pPr>
            <a:r>
              <a:rPr lang="en-US" b="0" dirty="0"/>
              <a:t>Whether proper disclosures of primary and secondary activities have been considered by the PU</a:t>
            </a:r>
          </a:p>
          <a:p>
            <a:endParaRPr lang="en-US" b="0" dirty="0"/>
          </a:p>
          <a:p>
            <a:pPr lvl="1" indent="0">
              <a:buNone/>
            </a:pPr>
            <a:endParaRPr lang="en-US" sz="1800" b="0" dirty="0"/>
          </a:p>
          <a:p>
            <a:endParaRPr lang="en-US" dirty="0"/>
          </a:p>
          <a:p>
            <a:endParaRPr lang="en-IN" dirty="0"/>
          </a:p>
        </p:txBody>
      </p:sp>
    </p:spTree>
    <p:extLst>
      <p:ext uri="{BB962C8B-B14F-4D97-AF65-F5344CB8AC3E}">
        <p14:creationId xmlns:p14="http://schemas.microsoft.com/office/powerpoint/2010/main" val="3767297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Key Checks </a:t>
            </a:r>
            <a:r>
              <a:rPr lang="en-US" sz="4000" b="1" dirty="0" err="1">
                <a:solidFill>
                  <a:schemeClr val="accent4">
                    <a:lumMod val="60000"/>
                    <a:lumOff val="40000"/>
                  </a:schemeClr>
                </a:solidFill>
              </a:rPr>
              <a:t>w.r.t.</a:t>
            </a:r>
            <a:r>
              <a:rPr lang="en-US" sz="4000" b="1" dirty="0">
                <a:solidFill>
                  <a:schemeClr val="accent4">
                    <a:lumMod val="60000"/>
                    <a:lumOff val="40000"/>
                  </a:schemeClr>
                </a:solidFill>
              </a:rPr>
              <a:t> Accounting Standards</a:t>
            </a:r>
          </a:p>
        </p:txBody>
      </p:sp>
      <p:sp>
        <p:nvSpPr>
          <p:cNvPr id="17" name="TextBox 16">
            <a:extLst>
              <a:ext uri="{FF2B5EF4-FFF2-40B4-BE49-F238E27FC236}">
                <a16:creationId xmlns:a16="http://schemas.microsoft.com/office/drawing/2014/main" id="{AC3912BE-E353-3A4F-A496-CAF60A8554CF}"/>
              </a:ext>
            </a:extLst>
          </p:cNvPr>
          <p:cNvSpPr txBox="1"/>
          <p:nvPr/>
        </p:nvSpPr>
        <p:spPr>
          <a:xfrm>
            <a:off x="1119322" y="2199214"/>
            <a:ext cx="10264697" cy="4427218"/>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latin typeface="Calibri" panose="020F0502020204030204" pitchFamily="34" charset="0"/>
                <a:cs typeface="Calibri" panose="020F0502020204030204" pitchFamily="34" charset="0"/>
              </a:rPr>
              <a:t>AS-18/Ind As 24 - Related Party Disclosures: -</a:t>
            </a:r>
          </a:p>
          <a:p>
            <a:pPr marL="285750" indent="-285750">
              <a:buFont typeface="Arial" panose="020B0604020202020204" pitchFamily="34" charset="0"/>
              <a:buChar char="•"/>
            </a:pPr>
            <a:r>
              <a:rPr lang="en-US" b="0" dirty="0">
                <a:latin typeface="Calibri" panose="020F0502020204030204" pitchFamily="34" charset="0"/>
                <a:cs typeface="Calibri" panose="020F0502020204030204" pitchFamily="34" charset="0"/>
              </a:rPr>
              <a:t>Whether the PU has obtained the list of related party details which is signed by the client</a:t>
            </a:r>
          </a:p>
          <a:p>
            <a:pPr marL="285750" indent="-285750">
              <a:buFont typeface="Arial" panose="020B0604020202020204" pitchFamily="34" charset="0"/>
              <a:buChar char="•"/>
            </a:pPr>
            <a:r>
              <a:rPr lang="en-US" b="0" dirty="0">
                <a:latin typeface="Calibri" panose="020F0502020204030204" pitchFamily="34" charset="0"/>
                <a:cs typeface="Calibri" panose="020F0502020204030204" pitchFamily="34" charset="0"/>
              </a:rPr>
              <a:t>Has the PU co related the transaction recorded in the register maintained u/s 189 of Companies Act, 2013</a:t>
            </a:r>
          </a:p>
          <a:p>
            <a:pPr marL="285750" indent="-285750">
              <a:buFont typeface="Arial" panose="020B0604020202020204" pitchFamily="34" charset="0"/>
              <a:buChar char="•"/>
            </a:pPr>
            <a:r>
              <a:rPr lang="en-US" b="0" dirty="0">
                <a:latin typeface="Calibri" panose="020F0502020204030204" pitchFamily="34" charset="0"/>
                <a:cs typeface="Calibri" panose="020F0502020204030204" pitchFamily="34" charset="0"/>
              </a:rPr>
              <a:t>Whether the disclosure requirement under this Standard has been considered by the PU</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AS-21/Ind As 110 - Consolidated Financial Statements: -</a:t>
            </a:r>
          </a:p>
          <a:p>
            <a:pPr marL="285750" indent="-285750">
              <a:buFont typeface="Arial" panose="020B0604020202020204" pitchFamily="34" charset="0"/>
              <a:buChar char="•"/>
            </a:pPr>
            <a:r>
              <a:rPr lang="en-US" b="0" dirty="0">
                <a:latin typeface="Calibri" panose="020F0502020204030204" pitchFamily="34" charset="0"/>
                <a:cs typeface="Calibri" panose="020F0502020204030204" pitchFamily="34" charset="0"/>
              </a:rPr>
              <a:t>Has the PU obtained the list of associate/subsidiary/joint venture from the client</a:t>
            </a:r>
          </a:p>
          <a:p>
            <a:pPr marL="285750" indent="-285750">
              <a:buFont typeface="Arial" panose="020B0604020202020204" pitchFamily="34" charset="0"/>
              <a:buChar char="•"/>
            </a:pPr>
            <a:r>
              <a:rPr lang="en-US" b="0" dirty="0">
                <a:latin typeface="Calibri" panose="020F0502020204030204" pitchFamily="34" charset="0"/>
                <a:cs typeface="Calibri" panose="020F0502020204030204" pitchFamily="34" charset="0"/>
              </a:rPr>
              <a:t>Whether the PU has considered the consolidated financial statements in case the client has either an associate/subsidiary/joint venture</a:t>
            </a:r>
          </a:p>
          <a:p>
            <a:pPr marL="285750" indent="-285750">
              <a:buFont typeface="Arial" panose="020B0604020202020204" pitchFamily="34" charset="0"/>
              <a:buChar char="•"/>
            </a:pPr>
            <a:r>
              <a:rPr lang="en-US" b="0" dirty="0">
                <a:latin typeface="Calibri" panose="020F0502020204030204" pitchFamily="34" charset="0"/>
                <a:cs typeface="Calibri" panose="020F0502020204030204" pitchFamily="34" charset="0"/>
              </a:rPr>
              <a:t>Whether the reasons for not consolidating either an associate/subsidiary/joint venture been disclosed in the consolidated financial statements</a:t>
            </a:r>
          </a:p>
          <a:p>
            <a:endParaRPr lang="en-US" dirty="0"/>
          </a:p>
          <a:p>
            <a:endParaRPr lang="en-US" b="0" dirty="0"/>
          </a:p>
          <a:p>
            <a:pPr lvl="1" indent="0">
              <a:buNone/>
            </a:pPr>
            <a:endParaRPr lang="en-US" sz="1800" b="0" dirty="0"/>
          </a:p>
          <a:p>
            <a:endParaRPr lang="en-US" dirty="0"/>
          </a:p>
          <a:p>
            <a:endParaRPr lang="en-IN" dirty="0"/>
          </a:p>
        </p:txBody>
      </p:sp>
    </p:spTree>
    <p:extLst>
      <p:ext uri="{BB962C8B-B14F-4D97-AF65-F5344CB8AC3E}">
        <p14:creationId xmlns:p14="http://schemas.microsoft.com/office/powerpoint/2010/main" val="669090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1F645DF-3060-8B46-8F2A-B2D17EB543C0}"/>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Scope of Peer Reviewer</a:t>
            </a:r>
          </a:p>
        </p:txBody>
      </p:sp>
      <p:sp>
        <p:nvSpPr>
          <p:cNvPr id="3" name="Content Placeholder 2">
            <a:extLst>
              <a:ext uri="{FF2B5EF4-FFF2-40B4-BE49-F238E27FC236}">
                <a16:creationId xmlns:a16="http://schemas.microsoft.com/office/drawing/2014/main" id="{C4100837-90BC-2646-887C-393E152E6803}"/>
              </a:ext>
            </a:extLst>
          </p:cNvPr>
          <p:cNvSpPr>
            <a:spLocks noGrp="1"/>
          </p:cNvSpPr>
          <p:nvPr>
            <p:ph idx="1"/>
          </p:nvPr>
        </p:nvSpPr>
        <p:spPr>
          <a:xfrm>
            <a:off x="1137252" y="2379600"/>
            <a:ext cx="6120798" cy="4478400"/>
          </a:xfrm>
        </p:spPr>
        <p:txBody>
          <a:bodyPr anchor="ctr">
            <a:normAutofit/>
          </a:bodyPr>
          <a:lstStyle/>
          <a:p>
            <a:pPr marL="0" indent="0">
              <a:buNone/>
            </a:pPr>
            <a:r>
              <a:rPr lang="en-IN" sz="1800" dirty="0"/>
              <a:t>The Statement on Peer Review lays down the scope of review to be conducted as under: </a:t>
            </a:r>
          </a:p>
          <a:p>
            <a:r>
              <a:rPr lang="en-IN" sz="1800" dirty="0"/>
              <a:t>The Peer Review process shall apply to all the assurance services provided by a Practice Unit. </a:t>
            </a:r>
          </a:p>
          <a:p>
            <a:r>
              <a:rPr lang="en-IN" sz="1800" dirty="0"/>
              <a:t>Once a Practice Unit is selected for Review, its assurance engagement records pertaining to the Peer Review Period shall be subjected to Review. </a:t>
            </a:r>
            <a:endParaRPr lang="en-IN" sz="1800" dirty="0">
              <a:effectLst/>
            </a:endParaRPr>
          </a:p>
        </p:txBody>
      </p:sp>
      <p:pic>
        <p:nvPicPr>
          <p:cNvPr id="11" name="Graphic 10">
            <a:extLst>
              <a:ext uri="{FF2B5EF4-FFF2-40B4-BE49-F238E27FC236}">
                <a16:creationId xmlns:a16="http://schemas.microsoft.com/office/drawing/2014/main" id="{E2FCB527-9061-242F-0998-1F6C2CB0F9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58050" y="2537588"/>
            <a:ext cx="4267200" cy="4162425"/>
          </a:xfrm>
          <a:prstGeom prst="rect">
            <a:avLst/>
          </a:prstGeom>
        </p:spPr>
      </p:pic>
    </p:spTree>
    <p:extLst>
      <p:ext uri="{BB962C8B-B14F-4D97-AF65-F5344CB8AC3E}">
        <p14:creationId xmlns:p14="http://schemas.microsoft.com/office/powerpoint/2010/main" val="1921760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Key Checks </a:t>
            </a:r>
            <a:r>
              <a:rPr lang="en-US" sz="4000" b="1" dirty="0" err="1">
                <a:solidFill>
                  <a:schemeClr val="accent4">
                    <a:lumMod val="60000"/>
                    <a:lumOff val="40000"/>
                  </a:schemeClr>
                </a:solidFill>
              </a:rPr>
              <a:t>w.r.t.</a:t>
            </a:r>
            <a:r>
              <a:rPr lang="en-US" sz="4000" b="1" dirty="0">
                <a:solidFill>
                  <a:schemeClr val="accent4">
                    <a:lumMod val="60000"/>
                    <a:lumOff val="40000"/>
                  </a:schemeClr>
                </a:solidFill>
              </a:rPr>
              <a:t> Ind AS</a:t>
            </a:r>
          </a:p>
        </p:txBody>
      </p:sp>
      <p:sp>
        <p:nvSpPr>
          <p:cNvPr id="17" name="TextBox 16">
            <a:extLst>
              <a:ext uri="{FF2B5EF4-FFF2-40B4-BE49-F238E27FC236}">
                <a16:creationId xmlns:a16="http://schemas.microsoft.com/office/drawing/2014/main" id="{AC3912BE-E353-3A4F-A496-CAF60A8554CF}"/>
              </a:ext>
            </a:extLst>
          </p:cNvPr>
          <p:cNvSpPr txBox="1"/>
          <p:nvPr/>
        </p:nvSpPr>
        <p:spPr>
          <a:xfrm>
            <a:off x="1119322" y="2199214"/>
            <a:ext cx="10264697" cy="4427218"/>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latin typeface="Calibri" panose="020F0502020204030204" pitchFamily="34" charset="0"/>
                <a:cs typeface="Calibri" panose="020F0502020204030204" pitchFamily="34" charset="0"/>
              </a:rPr>
              <a:t>AS 10/Ind AS 16- "Property, Plant and Equipment“: -</a:t>
            </a:r>
          </a:p>
          <a:p>
            <a:pPr marL="285750" indent="-285750">
              <a:buFont typeface="Arial" panose="020B0604020202020204" pitchFamily="34" charset="0"/>
              <a:buChar char="•"/>
            </a:pPr>
            <a:r>
              <a:rPr lang="en-US" b="0" dirty="0">
                <a:latin typeface="Calibri" panose="020F0502020204030204" pitchFamily="34" charset="0"/>
                <a:cs typeface="Calibri" panose="020F0502020204030204" pitchFamily="34" charset="0"/>
              </a:rPr>
              <a:t>The reviewer needs to identify whether the PPE has appropriately been measured by the business unit as per Ind AS 16.</a:t>
            </a:r>
          </a:p>
          <a:p>
            <a:pPr marL="285750" indent="-285750">
              <a:buFont typeface="Arial" panose="020B0604020202020204" pitchFamily="34" charset="0"/>
              <a:buChar char="•"/>
            </a:pPr>
            <a:r>
              <a:rPr lang="en-US" b="0" dirty="0">
                <a:latin typeface="Calibri" panose="020F0502020204030204" pitchFamily="34" charset="0"/>
                <a:cs typeface="Calibri" panose="020F0502020204030204" pitchFamily="34" charset="0"/>
              </a:rPr>
              <a:t>The reviewer needs to identify whether appropriate disclosures have been made by the business unit for PPE as per Ind AS 16 including-</a:t>
            </a:r>
          </a:p>
          <a:p>
            <a:pPr marL="971550" lvl="1" indent="-285750"/>
            <a:r>
              <a:rPr lang="en-US" sz="1900" b="0" dirty="0">
                <a:latin typeface="Calibri" panose="020F0502020204030204" pitchFamily="34" charset="0"/>
                <a:cs typeface="Calibri" panose="020F0502020204030204" pitchFamily="34" charset="0"/>
              </a:rPr>
              <a:t>measurement bases used</a:t>
            </a:r>
          </a:p>
          <a:p>
            <a:pPr marL="971550" lvl="1" indent="-285750"/>
            <a:r>
              <a:rPr lang="en-US" sz="1900" b="0" dirty="0">
                <a:latin typeface="Calibri" panose="020F0502020204030204" pitchFamily="34" charset="0"/>
                <a:cs typeface="Calibri" panose="020F0502020204030204" pitchFamily="34" charset="0"/>
              </a:rPr>
              <a:t>depreciation method used</a:t>
            </a:r>
          </a:p>
          <a:p>
            <a:pPr marL="971550" lvl="1" indent="-285750"/>
            <a:r>
              <a:rPr lang="en-US" sz="1900" b="0" dirty="0">
                <a:latin typeface="Calibri" panose="020F0502020204030204" pitchFamily="34" charset="0"/>
                <a:cs typeface="Calibri" panose="020F0502020204030204" pitchFamily="34" charset="0"/>
              </a:rPr>
              <a:t>useful life or the depreciation rates used</a:t>
            </a:r>
          </a:p>
          <a:p>
            <a:pPr marL="971550" lvl="1" indent="-285750"/>
            <a:r>
              <a:rPr lang="en-US" sz="1900" b="0" dirty="0">
                <a:latin typeface="Calibri" panose="020F0502020204030204" pitchFamily="34" charset="0"/>
                <a:cs typeface="Calibri" panose="020F0502020204030204" pitchFamily="34" charset="0"/>
              </a:rPr>
              <a:t>the gross carrying amount and the accumulated depreciation at the beginning and end of the period</a:t>
            </a:r>
          </a:p>
          <a:p>
            <a:pPr marL="971550" lvl="1" indent="-285750"/>
            <a:r>
              <a:rPr lang="en-US" sz="1900" b="0" dirty="0">
                <a:latin typeface="Calibri" panose="020F0502020204030204" pitchFamily="34" charset="0"/>
                <a:cs typeface="Calibri" panose="020F0502020204030204" pitchFamily="34" charset="0"/>
              </a:rPr>
              <a:t>the existence and amounts of restrictions on title and PPE pledged as security for liabilities</a:t>
            </a:r>
          </a:p>
          <a:p>
            <a:pPr marL="971550" lvl="1" indent="-285750"/>
            <a:r>
              <a:rPr lang="en-US" sz="1900" b="0" dirty="0">
                <a:latin typeface="Calibri" panose="020F0502020204030204" pitchFamily="34" charset="0"/>
                <a:cs typeface="Calibri" panose="020F0502020204030204" pitchFamily="34" charset="0"/>
              </a:rPr>
              <a:t>impairment losses recognized/reversed in profit or loss in accordance with Ind AS 36</a:t>
            </a:r>
          </a:p>
          <a:p>
            <a:pPr marL="971550" lvl="1" indent="-285750"/>
            <a:r>
              <a:rPr lang="en-US" sz="1900" b="0" dirty="0">
                <a:latin typeface="Calibri" panose="020F0502020204030204" pitchFamily="34" charset="0"/>
                <a:cs typeface="Calibri" panose="020F0502020204030204" pitchFamily="34" charset="0"/>
              </a:rPr>
              <a:t>assets classified as held for sale in accordance with Ind AS 105.</a:t>
            </a:r>
          </a:p>
          <a:p>
            <a:endParaRPr lang="en-US" dirty="0"/>
          </a:p>
          <a:p>
            <a:endParaRPr lang="en-US" b="0" dirty="0"/>
          </a:p>
          <a:p>
            <a:pPr lvl="1" indent="0">
              <a:buNone/>
            </a:pPr>
            <a:endParaRPr lang="en-US" sz="1800" b="0" dirty="0"/>
          </a:p>
          <a:p>
            <a:endParaRPr lang="en-US" dirty="0"/>
          </a:p>
          <a:p>
            <a:endParaRPr lang="en-IN" dirty="0"/>
          </a:p>
        </p:txBody>
      </p:sp>
    </p:spTree>
    <p:extLst>
      <p:ext uri="{BB962C8B-B14F-4D97-AF65-F5344CB8AC3E}">
        <p14:creationId xmlns:p14="http://schemas.microsoft.com/office/powerpoint/2010/main" val="2103077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Key Checks </a:t>
            </a:r>
            <a:r>
              <a:rPr lang="en-US" sz="4000" b="1" dirty="0" err="1">
                <a:solidFill>
                  <a:schemeClr val="accent4">
                    <a:lumMod val="60000"/>
                    <a:lumOff val="40000"/>
                  </a:schemeClr>
                </a:solidFill>
              </a:rPr>
              <a:t>w.r.t.</a:t>
            </a:r>
            <a:r>
              <a:rPr lang="en-US" sz="4000" b="1" dirty="0">
                <a:solidFill>
                  <a:schemeClr val="accent4">
                    <a:lumMod val="60000"/>
                    <a:lumOff val="40000"/>
                  </a:schemeClr>
                </a:solidFill>
              </a:rPr>
              <a:t> Ind AS</a:t>
            </a:r>
          </a:p>
        </p:txBody>
      </p:sp>
      <p:sp>
        <p:nvSpPr>
          <p:cNvPr id="17" name="TextBox 16">
            <a:extLst>
              <a:ext uri="{FF2B5EF4-FFF2-40B4-BE49-F238E27FC236}">
                <a16:creationId xmlns:a16="http://schemas.microsoft.com/office/drawing/2014/main" id="{AC3912BE-E353-3A4F-A496-CAF60A8554CF}"/>
              </a:ext>
            </a:extLst>
          </p:cNvPr>
          <p:cNvSpPr txBox="1"/>
          <p:nvPr/>
        </p:nvSpPr>
        <p:spPr>
          <a:xfrm>
            <a:off x="1119322" y="2199214"/>
            <a:ext cx="10264697" cy="4427218"/>
          </a:xfrm>
          <a:prstGeom prst="rect">
            <a:avLst/>
          </a:prstGeom>
        </p:spPr>
        <p:txBody>
          <a:bodyPr vert="horz" lIns="91440" tIns="45720" rIns="91440" bIns="45720" rtlCol="0">
            <a:normAutofit/>
          </a:bodyPr>
          <a:lstStyle>
            <a:defPPr>
              <a:defRPr lang="en-US"/>
            </a:defPPr>
            <a:lvl1pPr indent="0">
              <a:lnSpc>
                <a:spcPct val="90000"/>
              </a:lnSpc>
              <a:spcBef>
                <a:spcPts val="1000"/>
              </a:spcBef>
              <a:buFont typeface="Arial" panose="020B0604020202020204" pitchFamily="34" charset="0"/>
              <a:buNone/>
              <a:defRPr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latin typeface="Calibri" panose="020F0502020204030204" pitchFamily="34" charset="0"/>
                <a:cs typeface="Calibri" panose="020F0502020204030204" pitchFamily="34" charset="0"/>
              </a:rPr>
              <a:t>AS 24/Ind AS 38-"Intangible Assets“: -</a:t>
            </a:r>
          </a:p>
          <a:p>
            <a:pPr marL="285750" indent="-285750">
              <a:buFont typeface="Arial" panose="020B0604020202020204" pitchFamily="34" charset="0"/>
              <a:buChar char="•"/>
            </a:pPr>
            <a:r>
              <a:rPr lang="en-US" b="0" dirty="0">
                <a:latin typeface="Calibri" panose="020F0502020204030204" pitchFamily="34" charset="0"/>
                <a:cs typeface="Calibri" panose="020F0502020204030204" pitchFamily="34" charset="0"/>
              </a:rPr>
              <a:t>The reviewer needs to identify whether the intangible assets have appropriately been measured by the business unit as per Ind AS 38.</a:t>
            </a:r>
          </a:p>
          <a:p>
            <a:pPr marL="285750" indent="-285750">
              <a:buFont typeface="Arial" panose="020B0604020202020204" pitchFamily="34" charset="0"/>
              <a:buChar char="•"/>
            </a:pPr>
            <a:r>
              <a:rPr lang="en-US" b="0" dirty="0">
                <a:latin typeface="Calibri" panose="020F0502020204030204" pitchFamily="34" charset="0"/>
                <a:cs typeface="Calibri" panose="020F0502020204030204" pitchFamily="34" charset="0"/>
              </a:rPr>
              <a:t>The reviewer should identify whether the business unit has disclosed the following for each class of intangible assets, distinguishing between Internally generated intangible assets and other intangible assets-</a:t>
            </a:r>
          </a:p>
          <a:p>
            <a:pPr marL="971550" lvl="1" indent="-285750"/>
            <a:r>
              <a:rPr lang="en-US" sz="1900" b="0" dirty="0">
                <a:latin typeface="Calibri" panose="020F0502020204030204" pitchFamily="34" charset="0"/>
                <a:cs typeface="Calibri" panose="020F0502020204030204" pitchFamily="34" charset="0"/>
              </a:rPr>
              <a:t>whether the useful lives are indefinite or finite and if finite the useful lives or amortization rates used</a:t>
            </a:r>
          </a:p>
          <a:p>
            <a:pPr marL="971550" lvl="1" indent="-285750"/>
            <a:r>
              <a:rPr lang="en-US" sz="1900" b="0" dirty="0">
                <a:latin typeface="Calibri" panose="020F0502020204030204" pitchFamily="34" charset="0"/>
                <a:cs typeface="Calibri" panose="020F0502020204030204" pitchFamily="34" charset="0"/>
              </a:rPr>
              <a:t>the gross carrying amount and the accumulated amortization at the beginning and end of the period</a:t>
            </a:r>
          </a:p>
          <a:p>
            <a:pPr marL="971550" lvl="1" indent="-285750"/>
            <a:r>
              <a:rPr lang="en-US" sz="1900" b="0" dirty="0">
                <a:latin typeface="Calibri" panose="020F0502020204030204" pitchFamily="34" charset="0"/>
                <a:cs typeface="Calibri" panose="020F0502020204030204" pitchFamily="34" charset="0"/>
              </a:rPr>
              <a:t>impairment losses recognized/reversed in profit or loss in accordance with Ind AS 36</a:t>
            </a:r>
          </a:p>
          <a:p>
            <a:pPr marL="971550" lvl="1" indent="-285750"/>
            <a:r>
              <a:rPr lang="en-US" sz="1900" b="0" dirty="0">
                <a:latin typeface="Calibri" panose="020F0502020204030204" pitchFamily="34" charset="0"/>
                <a:cs typeface="Calibri" panose="020F0502020204030204" pitchFamily="34" charset="0"/>
              </a:rPr>
              <a:t>increases or decreases during the period resulting from revaluations or impairment</a:t>
            </a:r>
          </a:p>
          <a:p>
            <a:pPr marL="971550" lvl="1" indent="-285750"/>
            <a:r>
              <a:rPr lang="en-US" sz="1900" b="0" dirty="0">
                <a:latin typeface="Calibri" panose="020F0502020204030204" pitchFamily="34" charset="0"/>
                <a:cs typeface="Calibri" panose="020F0502020204030204" pitchFamily="34" charset="0"/>
              </a:rPr>
              <a:t>The reviewer should also identify the aggregate amount of research and  development expenditure recognized as an expense during the period</a:t>
            </a:r>
          </a:p>
          <a:p>
            <a:endParaRPr lang="en-US" dirty="0"/>
          </a:p>
          <a:p>
            <a:endParaRPr lang="en-US" b="0" dirty="0"/>
          </a:p>
          <a:p>
            <a:pPr lvl="1" indent="0">
              <a:buNone/>
            </a:pPr>
            <a:endParaRPr lang="en-US" sz="1800" b="0" dirty="0"/>
          </a:p>
          <a:p>
            <a:endParaRPr lang="en-US" dirty="0"/>
          </a:p>
          <a:p>
            <a:endParaRPr lang="en-IN" dirty="0"/>
          </a:p>
        </p:txBody>
      </p:sp>
    </p:spTree>
    <p:extLst>
      <p:ext uri="{BB962C8B-B14F-4D97-AF65-F5344CB8AC3E}">
        <p14:creationId xmlns:p14="http://schemas.microsoft.com/office/powerpoint/2010/main" val="2835587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238348" y="2312474"/>
            <a:ext cx="3804074" cy="1384995"/>
          </a:xfrm>
          <a:prstGeom prst="rect">
            <a:avLst/>
          </a:prstGeom>
          <a:noFill/>
          <a:ln w="9525">
            <a:noFill/>
            <a:miter lim="800000"/>
            <a:headEnd/>
            <a:tailEnd/>
          </a:ln>
          <a:effectLst/>
        </p:spPr>
        <p:txBody>
          <a:bodyPr wrap="square">
            <a:spAutoFit/>
          </a:bodyPr>
          <a:lstStyle/>
          <a:p>
            <a:pPr algn="just">
              <a:spcBef>
                <a:spcPct val="50000"/>
              </a:spcBef>
              <a:buClr>
                <a:srgbClr val="800000"/>
              </a:buClr>
              <a:buFont typeface="Wingdings" pitchFamily="2" charset="2"/>
              <a:buNone/>
            </a:pPr>
            <a:r>
              <a:rPr lang="en-US" dirty="0"/>
              <a:t>Thanks to the, all participants and coordinators, for their co-operation, support.  </a:t>
            </a:r>
          </a:p>
          <a:p>
            <a:pPr algn="just">
              <a:spcBef>
                <a:spcPct val="50000"/>
              </a:spcBef>
              <a:buClr>
                <a:srgbClr val="800000"/>
              </a:buClr>
              <a:buFont typeface="Wingdings" pitchFamily="2" charset="2"/>
              <a:buNone/>
            </a:pPr>
            <a:endParaRPr lang="en-US" sz="2000" dirty="0"/>
          </a:p>
        </p:txBody>
      </p:sp>
      <p:sp>
        <p:nvSpPr>
          <p:cNvPr id="5" name="TextBox 4"/>
          <p:cNvSpPr txBox="1"/>
          <p:nvPr/>
        </p:nvSpPr>
        <p:spPr>
          <a:xfrm>
            <a:off x="2191566" y="3537137"/>
            <a:ext cx="4125545" cy="2123658"/>
          </a:xfrm>
          <a:prstGeom prst="rect">
            <a:avLst/>
          </a:prstGeom>
          <a:noFill/>
        </p:spPr>
        <p:txBody>
          <a:bodyPr wrap="square" rtlCol="0">
            <a:spAutoFit/>
          </a:bodyPr>
          <a:lstStyle/>
          <a:p>
            <a:r>
              <a:rPr lang="en-US" sz="1600" b="1" dirty="0"/>
              <a:t>Contact details:</a:t>
            </a:r>
          </a:p>
          <a:p>
            <a:r>
              <a:rPr lang="en-US" sz="1600" b="1" dirty="0"/>
              <a:t>CA. Ankit Maheshwari</a:t>
            </a:r>
          </a:p>
          <a:p>
            <a:r>
              <a:rPr lang="en-US" sz="1600" b="1" dirty="0"/>
              <a:t>616,Elemenets Mall, Ajmer Road, Jaipur –302019</a:t>
            </a:r>
          </a:p>
          <a:p>
            <a:r>
              <a:rPr lang="en-US" sz="1600" b="1" dirty="0"/>
              <a:t>Phone: 8094869000 (M)</a:t>
            </a:r>
          </a:p>
          <a:p>
            <a:r>
              <a:rPr lang="en-US" sz="1600" b="1" dirty="0"/>
              <a:t>Email id: info@caankitmaheshwari.com</a:t>
            </a:r>
          </a:p>
          <a:p>
            <a:r>
              <a:rPr lang="en-US" dirty="0"/>
              <a:t>        </a:t>
            </a:r>
          </a:p>
          <a:p>
            <a:endParaRPr lang="en-IN" dirty="0"/>
          </a:p>
        </p:txBody>
      </p:sp>
      <p:pic>
        <p:nvPicPr>
          <p:cNvPr id="6146" name="Picture 2" descr="Thank You Letter Danger: 5 Things You Should Never Include!"/>
          <p:cNvPicPr>
            <a:picLocks noChangeAspect="1" noChangeArrowheads="1"/>
          </p:cNvPicPr>
          <p:nvPr/>
        </p:nvPicPr>
        <p:blipFill>
          <a:blip r:embed="rId4" cstate="print"/>
          <a:srcRect/>
          <a:stretch>
            <a:fillRect/>
          </a:stretch>
        </p:blipFill>
        <p:spPr bwMode="auto">
          <a:xfrm>
            <a:off x="6239754" y="2011674"/>
            <a:ext cx="4371975" cy="3707734"/>
          </a:xfrm>
          <a:prstGeom prst="rect">
            <a:avLst/>
          </a:prstGeom>
          <a:noFill/>
        </p:spPr>
      </p:pic>
    </p:spTree>
    <p:custDataLst>
      <p:tags r:id="rId1"/>
    </p:custDataLst>
    <p:extLst>
      <p:ext uri="{BB962C8B-B14F-4D97-AF65-F5344CB8AC3E}">
        <p14:creationId xmlns:p14="http://schemas.microsoft.com/office/powerpoint/2010/main" val="1664792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91F645DF-3060-8B46-8F2A-B2D17EB543C0}"/>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Scope of Peer Reviewer</a:t>
            </a:r>
          </a:p>
        </p:txBody>
      </p:sp>
      <p:sp>
        <p:nvSpPr>
          <p:cNvPr id="3" name="Content Placeholder 2">
            <a:extLst>
              <a:ext uri="{FF2B5EF4-FFF2-40B4-BE49-F238E27FC236}">
                <a16:creationId xmlns:a16="http://schemas.microsoft.com/office/drawing/2014/main" id="{C4100837-90BC-2646-887C-393E152E6803}"/>
              </a:ext>
            </a:extLst>
          </p:cNvPr>
          <p:cNvSpPr>
            <a:spLocks noGrp="1"/>
          </p:cNvSpPr>
          <p:nvPr>
            <p:ph idx="1"/>
          </p:nvPr>
        </p:nvSpPr>
        <p:spPr>
          <a:xfrm>
            <a:off x="1137252" y="2379600"/>
            <a:ext cx="10085848" cy="4158337"/>
          </a:xfrm>
        </p:spPr>
        <p:txBody>
          <a:bodyPr anchor="ctr">
            <a:normAutofit/>
          </a:bodyPr>
          <a:lstStyle/>
          <a:p>
            <a:r>
              <a:rPr lang="en-IN" sz="1800" dirty="0"/>
              <a:t>The Review shall cover: </a:t>
            </a:r>
            <a:endParaRPr lang="en-IN" sz="1800" dirty="0">
              <a:effectLst/>
            </a:endParaRPr>
          </a:p>
          <a:p>
            <a:pPr marL="800100" lvl="1" indent="-342900">
              <a:buFont typeface="+mj-lt"/>
              <a:buAutoNum type="alphaLcPeriod"/>
            </a:pPr>
            <a:r>
              <a:rPr lang="en-IN" sz="1800" b="1" dirty="0"/>
              <a:t>Compliance with Technical, Professional and Ethical Standards </a:t>
            </a:r>
            <a:endParaRPr lang="en-IN" sz="1800" b="1" dirty="0">
              <a:effectLst/>
            </a:endParaRPr>
          </a:p>
          <a:p>
            <a:pPr marL="800100" lvl="1" indent="-342900">
              <a:buFont typeface="+mj-lt"/>
              <a:buAutoNum type="alphaLcPeriod"/>
            </a:pPr>
            <a:r>
              <a:rPr lang="en-IN" sz="1800" dirty="0"/>
              <a:t>Quality of reporting </a:t>
            </a:r>
            <a:endParaRPr lang="en-IN" sz="1800" dirty="0">
              <a:effectLst/>
            </a:endParaRPr>
          </a:p>
          <a:p>
            <a:pPr marL="800100" lvl="1" indent="-342900">
              <a:buFont typeface="+mj-lt"/>
              <a:buAutoNum type="alphaLcPeriod"/>
            </a:pPr>
            <a:r>
              <a:rPr lang="en-IN" sz="1800" dirty="0"/>
              <a:t>Systems and procedures for carrying out assurance services </a:t>
            </a:r>
            <a:endParaRPr lang="en-IN" sz="1800" dirty="0">
              <a:effectLst/>
            </a:endParaRPr>
          </a:p>
          <a:p>
            <a:pPr marL="800100" lvl="1" indent="-342900">
              <a:buFont typeface="+mj-lt"/>
              <a:buAutoNum type="alphaLcPeriod"/>
            </a:pPr>
            <a:r>
              <a:rPr lang="en-IN" sz="1800" dirty="0"/>
              <a:t>Training programmes for staff (including articled and audit assistants) concerned with assurance functions, including the availability of appropriate infrastructure. </a:t>
            </a:r>
            <a:endParaRPr lang="en-IN" sz="1800" dirty="0">
              <a:effectLst/>
            </a:endParaRPr>
          </a:p>
          <a:p>
            <a:pPr marL="800100" lvl="1" indent="-342900">
              <a:buFont typeface="+mj-lt"/>
              <a:buAutoNum type="alphaLcPeriod"/>
            </a:pPr>
            <a:r>
              <a:rPr lang="en-IN" sz="1800" dirty="0"/>
              <a:t>Compliance with directions and /or guidelines issued by the Council to the Members, including fees to be charged, number of audits undertaken, register for assurance engagements conducted during the year and such other related records. </a:t>
            </a:r>
            <a:endParaRPr lang="en-IN" sz="1800" dirty="0">
              <a:effectLst/>
            </a:endParaRPr>
          </a:p>
          <a:p>
            <a:pPr marL="800100" lvl="1" indent="-342900">
              <a:buFont typeface="+mj-lt"/>
              <a:buAutoNum type="alphaLcPeriod"/>
            </a:pPr>
            <a:r>
              <a:rPr lang="en-IN" sz="1800" dirty="0"/>
              <a:t>Compliance with directions and /or guidelines issued by the Council relating to article assistants and /or audit assistants, including attendance register, work diaries, stipend payments, and such other related records.” </a:t>
            </a:r>
          </a:p>
        </p:txBody>
      </p:sp>
    </p:spTree>
    <p:extLst>
      <p:ext uri="{BB962C8B-B14F-4D97-AF65-F5344CB8AC3E}">
        <p14:creationId xmlns:p14="http://schemas.microsoft.com/office/powerpoint/2010/main" val="153970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A824CC-A989-3146-930D-F9379C06A01A}"/>
              </a:ext>
            </a:extLst>
          </p:cNvPr>
          <p:cNvSpPr>
            <a:spLocks noGrp="1"/>
          </p:cNvSpPr>
          <p:nvPr>
            <p:ph type="title"/>
          </p:nvPr>
        </p:nvSpPr>
        <p:spPr>
          <a:xfrm>
            <a:off x="958506" y="800392"/>
            <a:ext cx="10264697" cy="1212102"/>
          </a:xfrm>
        </p:spPr>
        <p:txBody>
          <a:bodyPr>
            <a:normAutofit/>
          </a:bodyPr>
          <a:lstStyle/>
          <a:p>
            <a:r>
              <a:rPr lang="en-IN" sz="4000" b="1" dirty="0">
                <a:solidFill>
                  <a:schemeClr val="accent4">
                    <a:lumMod val="60000"/>
                    <a:lumOff val="40000"/>
                  </a:schemeClr>
                </a:solidFill>
              </a:rPr>
              <a:t>Technical, Professional and Ethical Standards?</a:t>
            </a:r>
            <a:endParaRPr lang="en-US" sz="4000" b="1" dirty="0">
              <a:solidFill>
                <a:schemeClr val="accent4">
                  <a:lumMod val="60000"/>
                  <a:lumOff val="40000"/>
                </a:schemeClr>
              </a:solidFill>
            </a:endParaRPr>
          </a:p>
        </p:txBody>
      </p:sp>
      <p:sp>
        <p:nvSpPr>
          <p:cNvPr id="4" name="TextBox 3">
            <a:extLst>
              <a:ext uri="{FF2B5EF4-FFF2-40B4-BE49-F238E27FC236}">
                <a16:creationId xmlns:a16="http://schemas.microsoft.com/office/drawing/2014/main" id="{37056040-2D98-F72F-29C2-9E2560B15F98}"/>
              </a:ext>
            </a:extLst>
          </p:cNvPr>
          <p:cNvSpPr txBox="1"/>
          <p:nvPr/>
        </p:nvSpPr>
        <p:spPr>
          <a:xfrm>
            <a:off x="1137600" y="2379600"/>
            <a:ext cx="5606100" cy="3416320"/>
          </a:xfrm>
          <a:prstGeom prst="rect">
            <a:avLst/>
          </a:prstGeom>
          <a:noFill/>
        </p:spPr>
        <p:txBody>
          <a:bodyPr wrap="square" rtlCol="0">
            <a:spAutoFit/>
          </a:bodyPr>
          <a:lstStyle/>
          <a:p>
            <a:r>
              <a:rPr lang="en-US" dirty="0"/>
              <a:t>(</a:t>
            </a:r>
            <a:r>
              <a:rPr lang="en-US" dirty="0" err="1"/>
              <a:t>i</a:t>
            </a:r>
            <a:r>
              <a:rPr lang="en-US" dirty="0"/>
              <a:t>)  Accounting Standards issued by ICAI and /or prescribed and notified by the Central Government of India; </a:t>
            </a:r>
          </a:p>
          <a:p>
            <a:r>
              <a:rPr lang="en-US" dirty="0"/>
              <a:t>(ii)  Standards issued by the Institute of Chartered Accountants of India including </a:t>
            </a:r>
          </a:p>
          <a:p>
            <a:r>
              <a:rPr lang="en-US" dirty="0"/>
              <a:t>(a)  Engagement standards </a:t>
            </a:r>
          </a:p>
          <a:p>
            <a:r>
              <a:rPr lang="en-US" dirty="0"/>
              <a:t>(b)  Statements </a:t>
            </a:r>
          </a:p>
          <a:p>
            <a:r>
              <a:rPr lang="en-US" dirty="0"/>
              <a:t>(c)  Guidance notes </a:t>
            </a:r>
          </a:p>
          <a:p>
            <a:r>
              <a:rPr lang="en-US" dirty="0"/>
              <a:t>(d)  Standards on Internal Audit </a:t>
            </a:r>
          </a:p>
          <a:p>
            <a:pPr marL="342900" indent="-342900">
              <a:buAutoNum type="alphaLcParenBoth" startAt="5"/>
            </a:pPr>
            <a:r>
              <a:rPr lang="en-US" dirty="0"/>
              <a:t>Statements on Quality Control</a:t>
            </a:r>
          </a:p>
          <a:p>
            <a:endParaRPr lang="en-US" dirty="0"/>
          </a:p>
          <a:p>
            <a:endParaRPr lang="en-US" dirty="0"/>
          </a:p>
        </p:txBody>
      </p:sp>
      <p:pic>
        <p:nvPicPr>
          <p:cNvPr id="11" name="Graphic 10">
            <a:extLst>
              <a:ext uri="{FF2B5EF4-FFF2-40B4-BE49-F238E27FC236}">
                <a16:creationId xmlns:a16="http://schemas.microsoft.com/office/drawing/2014/main" id="{7A81DFC3-8F63-E3E3-B353-8EC8F024B2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44269" y="2443601"/>
            <a:ext cx="4991100" cy="4391025"/>
          </a:xfrm>
          <a:prstGeom prst="rect">
            <a:avLst/>
          </a:prstGeom>
        </p:spPr>
      </p:pic>
    </p:spTree>
    <p:extLst>
      <p:ext uri="{BB962C8B-B14F-4D97-AF65-F5344CB8AC3E}">
        <p14:creationId xmlns:p14="http://schemas.microsoft.com/office/powerpoint/2010/main" val="2423698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81A824CC-A989-3146-930D-F9379C06A01A}"/>
              </a:ext>
            </a:extLst>
          </p:cNvPr>
          <p:cNvSpPr>
            <a:spLocks noGrp="1"/>
          </p:cNvSpPr>
          <p:nvPr>
            <p:ph type="title"/>
          </p:nvPr>
        </p:nvSpPr>
        <p:spPr>
          <a:xfrm>
            <a:off x="958506" y="800392"/>
            <a:ext cx="10264697" cy="1212102"/>
          </a:xfrm>
        </p:spPr>
        <p:txBody>
          <a:bodyPr>
            <a:normAutofit/>
          </a:bodyPr>
          <a:lstStyle/>
          <a:p>
            <a:r>
              <a:rPr lang="en-IN" sz="4000" b="1" dirty="0">
                <a:solidFill>
                  <a:schemeClr val="accent4">
                    <a:lumMod val="60000"/>
                    <a:lumOff val="40000"/>
                  </a:schemeClr>
                </a:solidFill>
              </a:rPr>
              <a:t>Technical, Professional and Ethical Standards?</a:t>
            </a:r>
            <a:endParaRPr lang="en-US" sz="4000" b="1" dirty="0">
              <a:solidFill>
                <a:schemeClr val="accent4">
                  <a:lumMod val="60000"/>
                  <a:lumOff val="40000"/>
                </a:schemeClr>
              </a:solidFill>
            </a:endParaRPr>
          </a:p>
        </p:txBody>
      </p:sp>
      <p:sp>
        <p:nvSpPr>
          <p:cNvPr id="4" name="TextBox 3">
            <a:extLst>
              <a:ext uri="{FF2B5EF4-FFF2-40B4-BE49-F238E27FC236}">
                <a16:creationId xmlns:a16="http://schemas.microsoft.com/office/drawing/2014/main" id="{37056040-2D98-F72F-29C2-9E2560B15F98}"/>
              </a:ext>
            </a:extLst>
          </p:cNvPr>
          <p:cNvSpPr txBox="1"/>
          <p:nvPr/>
        </p:nvSpPr>
        <p:spPr>
          <a:xfrm>
            <a:off x="1137600" y="2379600"/>
            <a:ext cx="9940032" cy="2308324"/>
          </a:xfrm>
          <a:prstGeom prst="rect">
            <a:avLst/>
          </a:prstGeom>
          <a:noFill/>
        </p:spPr>
        <p:txBody>
          <a:bodyPr wrap="square" rtlCol="0">
            <a:spAutoFit/>
          </a:bodyPr>
          <a:lstStyle/>
          <a:p>
            <a:r>
              <a:rPr lang="en-US" dirty="0"/>
              <a:t>(iv) Notifications / Directions / Announcements / Guidelines / Pronouncements / Professional Standards issued from time to time by ICAI </a:t>
            </a:r>
          </a:p>
          <a:p>
            <a:r>
              <a:rPr lang="en-US" dirty="0"/>
              <a:t>(v) Framework for the preparation and presentation of financial statements, Standard on Auditing, Standard on Assurance Engagements, Standards on Quality Control and Guidance Notes on related services issued from time to time by ICAI</a:t>
            </a:r>
          </a:p>
          <a:p>
            <a:r>
              <a:rPr lang="en-US" dirty="0"/>
              <a:t>(vi) Provisions of the various relevant statutes and / or regulations which are applicable in the context of the specific engagements being reviewed including instructions, guidelines, notifications, directions issued by regulatory bodies as covered in the scope of assurance engagements. </a:t>
            </a:r>
          </a:p>
        </p:txBody>
      </p:sp>
    </p:spTree>
    <p:extLst>
      <p:ext uri="{BB962C8B-B14F-4D97-AF65-F5344CB8AC3E}">
        <p14:creationId xmlns:p14="http://schemas.microsoft.com/office/powerpoint/2010/main" val="2396549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ADF0A0EE-1723-F44F-8563-505C0DEBAD02}"/>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Objectives of Peer Reviewer</a:t>
            </a:r>
          </a:p>
        </p:txBody>
      </p:sp>
      <p:sp>
        <p:nvSpPr>
          <p:cNvPr id="9" name="Freeform: Shape 8">
            <a:extLst>
              <a:ext uri="{FF2B5EF4-FFF2-40B4-BE49-F238E27FC236}">
                <a16:creationId xmlns:a16="http://schemas.microsoft.com/office/drawing/2014/main" id="{20C18F5A-CCD5-6EFC-71A6-220CE6034F87}"/>
              </a:ext>
            </a:extLst>
          </p:cNvPr>
          <p:cNvSpPr/>
          <p:nvPr/>
        </p:nvSpPr>
        <p:spPr>
          <a:xfrm>
            <a:off x="1119322" y="2292752"/>
            <a:ext cx="6232464" cy="1054800"/>
          </a:xfrm>
          <a:custGeom>
            <a:avLst/>
            <a:gdLst>
              <a:gd name="connsiteX0" fmla="*/ 0 w 6232464"/>
              <a:gd name="connsiteY0" fmla="*/ 224388 h 1346304"/>
              <a:gd name="connsiteX1" fmla="*/ 224388 w 6232464"/>
              <a:gd name="connsiteY1" fmla="*/ 0 h 1346304"/>
              <a:gd name="connsiteX2" fmla="*/ 6008076 w 6232464"/>
              <a:gd name="connsiteY2" fmla="*/ 0 h 1346304"/>
              <a:gd name="connsiteX3" fmla="*/ 6232464 w 6232464"/>
              <a:gd name="connsiteY3" fmla="*/ 224388 h 1346304"/>
              <a:gd name="connsiteX4" fmla="*/ 6232464 w 6232464"/>
              <a:gd name="connsiteY4" fmla="*/ 1121916 h 1346304"/>
              <a:gd name="connsiteX5" fmla="*/ 6008076 w 6232464"/>
              <a:gd name="connsiteY5" fmla="*/ 1346304 h 1346304"/>
              <a:gd name="connsiteX6" fmla="*/ 224388 w 6232464"/>
              <a:gd name="connsiteY6" fmla="*/ 1346304 h 1346304"/>
              <a:gd name="connsiteX7" fmla="*/ 0 w 6232464"/>
              <a:gd name="connsiteY7" fmla="*/ 1121916 h 1346304"/>
              <a:gd name="connsiteX8" fmla="*/ 0 w 6232464"/>
              <a:gd name="connsiteY8" fmla="*/ 224388 h 13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464" h="1346304">
                <a:moveTo>
                  <a:pt x="0" y="224388"/>
                </a:moveTo>
                <a:cubicBezTo>
                  <a:pt x="0" y="100462"/>
                  <a:pt x="100462" y="0"/>
                  <a:pt x="224388" y="0"/>
                </a:cubicBezTo>
                <a:lnTo>
                  <a:pt x="6008076" y="0"/>
                </a:lnTo>
                <a:cubicBezTo>
                  <a:pt x="6132002" y="0"/>
                  <a:pt x="6232464" y="100462"/>
                  <a:pt x="6232464" y="224388"/>
                </a:cubicBezTo>
                <a:lnTo>
                  <a:pt x="6232464" y="1121916"/>
                </a:lnTo>
                <a:cubicBezTo>
                  <a:pt x="6232464" y="1245842"/>
                  <a:pt x="6132002" y="1346304"/>
                  <a:pt x="6008076" y="1346304"/>
                </a:cubicBezTo>
                <a:lnTo>
                  <a:pt x="224388" y="1346304"/>
                </a:lnTo>
                <a:cubicBezTo>
                  <a:pt x="100462" y="1346304"/>
                  <a:pt x="0" y="1245842"/>
                  <a:pt x="0" y="1121916"/>
                </a:cubicBezTo>
                <a:lnTo>
                  <a:pt x="0" y="2243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8111" tIns="138111" rIns="138111" bIns="138111" numCol="1" spcCol="1270" anchor="ctr" anchorCtr="0">
            <a:noAutofit/>
          </a:bodyPr>
          <a:lstStyle/>
          <a:p>
            <a:pPr marL="0" lvl="0" indent="0" algn="ctr" defTabSz="844550">
              <a:lnSpc>
                <a:spcPct val="90000"/>
              </a:lnSpc>
              <a:spcBef>
                <a:spcPct val="0"/>
              </a:spcBef>
              <a:spcAft>
                <a:spcPct val="35000"/>
              </a:spcAft>
              <a:buNone/>
            </a:pPr>
            <a:r>
              <a:rPr lang="en-IN" sz="1900" kern="1200" dirty="0"/>
              <a:t>The Statement specifies the main objectives of peer review as under: </a:t>
            </a:r>
            <a:endParaRPr lang="en-US" sz="1900" kern="1200" dirty="0"/>
          </a:p>
        </p:txBody>
      </p:sp>
      <p:sp>
        <p:nvSpPr>
          <p:cNvPr id="11" name="Freeform: Shape 10">
            <a:extLst>
              <a:ext uri="{FF2B5EF4-FFF2-40B4-BE49-F238E27FC236}">
                <a16:creationId xmlns:a16="http://schemas.microsoft.com/office/drawing/2014/main" id="{328F159F-79A9-CCCF-6A7A-5D1665451723}"/>
              </a:ext>
            </a:extLst>
          </p:cNvPr>
          <p:cNvSpPr/>
          <p:nvPr/>
        </p:nvSpPr>
        <p:spPr>
          <a:xfrm>
            <a:off x="1137600" y="3453299"/>
            <a:ext cx="6232464" cy="1822406"/>
          </a:xfrm>
          <a:custGeom>
            <a:avLst/>
            <a:gdLst>
              <a:gd name="connsiteX0" fmla="*/ 0 w 6232464"/>
              <a:gd name="connsiteY0" fmla="*/ 0 h 1376549"/>
              <a:gd name="connsiteX1" fmla="*/ 6232464 w 6232464"/>
              <a:gd name="connsiteY1" fmla="*/ 0 h 1376549"/>
              <a:gd name="connsiteX2" fmla="*/ 6232464 w 6232464"/>
              <a:gd name="connsiteY2" fmla="*/ 1376549 h 1376549"/>
              <a:gd name="connsiteX3" fmla="*/ 0 w 6232464"/>
              <a:gd name="connsiteY3" fmla="*/ 1376549 h 1376549"/>
              <a:gd name="connsiteX4" fmla="*/ 0 w 6232464"/>
              <a:gd name="connsiteY4" fmla="*/ 0 h 1376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464" h="1376549">
                <a:moveTo>
                  <a:pt x="0" y="0"/>
                </a:moveTo>
                <a:lnTo>
                  <a:pt x="6232464" y="0"/>
                </a:lnTo>
                <a:lnTo>
                  <a:pt x="6232464" y="1376549"/>
                </a:lnTo>
                <a:lnTo>
                  <a:pt x="0" y="13765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7881"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IN" sz="1600" b="1" kern="1200" dirty="0"/>
              <a:t>To ensure that in carrying out the assurance service assignments, the members of the Institute comply with Technical, Professional and Ethical Standards including other regulatory requirements thereto, and </a:t>
            </a:r>
            <a:endParaRPr lang="en-US" sz="1600" kern="1200" dirty="0"/>
          </a:p>
          <a:p>
            <a:pPr marL="114300" lvl="1" indent="-114300" algn="l" defTabSz="666750">
              <a:lnSpc>
                <a:spcPct val="90000"/>
              </a:lnSpc>
              <a:spcBef>
                <a:spcPct val="0"/>
              </a:spcBef>
              <a:spcAft>
                <a:spcPct val="20000"/>
              </a:spcAft>
              <a:buChar char="•"/>
            </a:pPr>
            <a:r>
              <a:rPr lang="en-IN" sz="1600" kern="1200" dirty="0"/>
              <a:t>To ensure that such a member has in place proper system  (including documentation system) to amply demonstrate the  quality of assurance services. </a:t>
            </a:r>
            <a:endParaRPr lang="en-US" sz="1600" kern="1200" dirty="0"/>
          </a:p>
        </p:txBody>
      </p:sp>
      <p:sp>
        <p:nvSpPr>
          <p:cNvPr id="13" name="Freeform: Shape 12">
            <a:extLst>
              <a:ext uri="{FF2B5EF4-FFF2-40B4-BE49-F238E27FC236}">
                <a16:creationId xmlns:a16="http://schemas.microsoft.com/office/drawing/2014/main" id="{4A4A452E-8A7F-15DF-546D-DE33EC3049E5}"/>
              </a:ext>
            </a:extLst>
          </p:cNvPr>
          <p:cNvSpPr/>
          <p:nvPr/>
        </p:nvSpPr>
        <p:spPr>
          <a:xfrm>
            <a:off x="1137600" y="5461463"/>
            <a:ext cx="6232464" cy="1053026"/>
          </a:xfrm>
          <a:custGeom>
            <a:avLst/>
            <a:gdLst>
              <a:gd name="connsiteX0" fmla="*/ 0 w 6232464"/>
              <a:gd name="connsiteY0" fmla="*/ 224388 h 1346304"/>
              <a:gd name="connsiteX1" fmla="*/ 224388 w 6232464"/>
              <a:gd name="connsiteY1" fmla="*/ 0 h 1346304"/>
              <a:gd name="connsiteX2" fmla="*/ 6008076 w 6232464"/>
              <a:gd name="connsiteY2" fmla="*/ 0 h 1346304"/>
              <a:gd name="connsiteX3" fmla="*/ 6232464 w 6232464"/>
              <a:gd name="connsiteY3" fmla="*/ 224388 h 1346304"/>
              <a:gd name="connsiteX4" fmla="*/ 6232464 w 6232464"/>
              <a:gd name="connsiteY4" fmla="*/ 1121916 h 1346304"/>
              <a:gd name="connsiteX5" fmla="*/ 6008076 w 6232464"/>
              <a:gd name="connsiteY5" fmla="*/ 1346304 h 1346304"/>
              <a:gd name="connsiteX6" fmla="*/ 224388 w 6232464"/>
              <a:gd name="connsiteY6" fmla="*/ 1346304 h 1346304"/>
              <a:gd name="connsiteX7" fmla="*/ 0 w 6232464"/>
              <a:gd name="connsiteY7" fmla="*/ 1121916 h 1346304"/>
              <a:gd name="connsiteX8" fmla="*/ 0 w 6232464"/>
              <a:gd name="connsiteY8" fmla="*/ 224388 h 134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2464" h="1346304">
                <a:moveTo>
                  <a:pt x="0" y="224388"/>
                </a:moveTo>
                <a:cubicBezTo>
                  <a:pt x="0" y="100462"/>
                  <a:pt x="100462" y="0"/>
                  <a:pt x="224388" y="0"/>
                </a:cubicBezTo>
                <a:lnTo>
                  <a:pt x="6008076" y="0"/>
                </a:lnTo>
                <a:cubicBezTo>
                  <a:pt x="6132002" y="0"/>
                  <a:pt x="6232464" y="100462"/>
                  <a:pt x="6232464" y="224388"/>
                </a:cubicBezTo>
                <a:lnTo>
                  <a:pt x="6232464" y="1121916"/>
                </a:lnTo>
                <a:cubicBezTo>
                  <a:pt x="6232464" y="1245842"/>
                  <a:pt x="6132002" y="1346304"/>
                  <a:pt x="6008076" y="1346304"/>
                </a:cubicBezTo>
                <a:lnTo>
                  <a:pt x="224388" y="1346304"/>
                </a:lnTo>
                <a:cubicBezTo>
                  <a:pt x="100462" y="1346304"/>
                  <a:pt x="0" y="1245842"/>
                  <a:pt x="0" y="1121916"/>
                </a:cubicBezTo>
                <a:lnTo>
                  <a:pt x="0" y="22438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8111" tIns="138111" rIns="138111" bIns="138111" numCol="1" spcCol="1270" anchor="ctr" anchorCtr="0">
            <a:noAutofit/>
          </a:bodyPr>
          <a:lstStyle/>
          <a:p>
            <a:pPr marL="0" lvl="0" indent="0" algn="ctr" defTabSz="844550">
              <a:lnSpc>
                <a:spcPct val="90000"/>
              </a:lnSpc>
              <a:spcBef>
                <a:spcPct val="0"/>
              </a:spcBef>
              <a:spcAft>
                <a:spcPct val="35000"/>
              </a:spcAft>
              <a:buNone/>
            </a:pPr>
            <a:r>
              <a:rPr lang="en-IN" sz="1600" b="1" kern="1200"/>
              <a:t>Note: Peer review does not seek to redefine the scope and authority of any of the Technical, Professional and Ethical Standards but only seeks to ensure that they are implemented both in letter and spirit. </a:t>
            </a:r>
            <a:endParaRPr lang="en-US" sz="1600" kern="1200"/>
          </a:p>
        </p:txBody>
      </p:sp>
      <p:grpSp>
        <p:nvGrpSpPr>
          <p:cNvPr id="15" name="Group 14">
            <a:extLst>
              <a:ext uri="{FF2B5EF4-FFF2-40B4-BE49-F238E27FC236}">
                <a16:creationId xmlns:a16="http://schemas.microsoft.com/office/drawing/2014/main" id="{2981E15D-F9D3-C00B-873F-66E81446DE28}"/>
              </a:ext>
            </a:extLst>
          </p:cNvPr>
          <p:cNvGrpSpPr/>
          <p:nvPr/>
        </p:nvGrpSpPr>
        <p:grpSpPr>
          <a:xfrm>
            <a:off x="8235402" y="2510720"/>
            <a:ext cx="3546888" cy="3546888"/>
            <a:chOff x="8235402" y="2510720"/>
            <a:chExt cx="3546888" cy="3546888"/>
          </a:xfrm>
        </p:grpSpPr>
        <p:sp>
          <p:nvSpPr>
            <p:cNvPr id="6" name="Oval 5">
              <a:extLst>
                <a:ext uri="{FF2B5EF4-FFF2-40B4-BE49-F238E27FC236}">
                  <a16:creationId xmlns:a16="http://schemas.microsoft.com/office/drawing/2014/main" id="{7F8CDC65-8FC1-A660-67BD-A58CD303E90B}"/>
                </a:ext>
              </a:extLst>
            </p:cNvPr>
            <p:cNvSpPr/>
            <p:nvPr/>
          </p:nvSpPr>
          <p:spPr>
            <a:xfrm>
              <a:off x="8235402" y="2510720"/>
              <a:ext cx="3546888" cy="3546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Picture 4">
              <a:extLst>
                <a:ext uri="{FF2B5EF4-FFF2-40B4-BE49-F238E27FC236}">
                  <a16:creationId xmlns:a16="http://schemas.microsoft.com/office/drawing/2014/main" id="{0F266E60-5D8E-90A1-71F8-873062D946C8}"/>
                </a:ext>
              </a:extLst>
            </p:cNvPr>
            <p:cNvPicPr>
              <a:picLocks noChangeAspect="1"/>
            </p:cNvPicPr>
            <p:nvPr/>
          </p:nvPicPr>
          <p:blipFill>
            <a:blip r:embed="rId2"/>
            <a:srcRect/>
            <a:stretch/>
          </p:blipFill>
          <p:spPr>
            <a:xfrm>
              <a:off x="8507664" y="3430379"/>
              <a:ext cx="3092929" cy="2185669"/>
            </a:xfrm>
            <a:prstGeom prst="rect">
              <a:avLst/>
            </a:prstGeom>
          </p:spPr>
        </p:pic>
      </p:grpSp>
    </p:spTree>
    <p:extLst>
      <p:ext uri="{BB962C8B-B14F-4D97-AF65-F5344CB8AC3E}">
        <p14:creationId xmlns:p14="http://schemas.microsoft.com/office/powerpoint/2010/main" val="1997870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a:solidFill>
                  <a:schemeClr val="accent4">
                    <a:lumMod val="60000"/>
                    <a:lumOff val="40000"/>
                  </a:schemeClr>
                </a:solidFill>
              </a:rPr>
              <a:t>Non-compliance</a:t>
            </a:r>
          </a:p>
        </p:txBody>
      </p:sp>
      <p:grpSp>
        <p:nvGrpSpPr>
          <p:cNvPr id="24" name="Group 23">
            <a:extLst>
              <a:ext uri="{FF2B5EF4-FFF2-40B4-BE49-F238E27FC236}">
                <a16:creationId xmlns:a16="http://schemas.microsoft.com/office/drawing/2014/main" id="{79D24DA3-B0E9-0E8F-7343-C98B44866B98}"/>
              </a:ext>
            </a:extLst>
          </p:cNvPr>
          <p:cNvGrpSpPr/>
          <p:nvPr/>
        </p:nvGrpSpPr>
        <p:grpSpPr>
          <a:xfrm>
            <a:off x="1119322" y="2509451"/>
            <a:ext cx="4805990" cy="4040749"/>
            <a:chOff x="1119322" y="2509451"/>
            <a:chExt cx="4805990" cy="4040749"/>
          </a:xfrm>
        </p:grpSpPr>
        <p:sp>
          <p:nvSpPr>
            <p:cNvPr id="21" name="Freeform: Shape 20">
              <a:extLst>
                <a:ext uri="{FF2B5EF4-FFF2-40B4-BE49-F238E27FC236}">
                  <a16:creationId xmlns:a16="http://schemas.microsoft.com/office/drawing/2014/main" id="{1B224772-2687-24F7-97CA-D7DC91B72BF7}"/>
                </a:ext>
              </a:extLst>
            </p:cNvPr>
            <p:cNvSpPr/>
            <p:nvPr/>
          </p:nvSpPr>
          <p:spPr>
            <a:xfrm>
              <a:off x="1119322" y="2509451"/>
              <a:ext cx="4787712" cy="1216800"/>
            </a:xfrm>
            <a:custGeom>
              <a:avLst/>
              <a:gdLst>
                <a:gd name="connsiteX0" fmla="*/ 0 w 4787712"/>
                <a:gd name="connsiteY0" fmla="*/ 202804 h 1216800"/>
                <a:gd name="connsiteX1" fmla="*/ 202804 w 4787712"/>
                <a:gd name="connsiteY1" fmla="*/ 0 h 1216800"/>
                <a:gd name="connsiteX2" fmla="*/ 4584908 w 4787712"/>
                <a:gd name="connsiteY2" fmla="*/ 0 h 1216800"/>
                <a:gd name="connsiteX3" fmla="*/ 4787712 w 4787712"/>
                <a:gd name="connsiteY3" fmla="*/ 202804 h 1216800"/>
                <a:gd name="connsiteX4" fmla="*/ 4787712 w 4787712"/>
                <a:gd name="connsiteY4" fmla="*/ 1013996 h 1216800"/>
                <a:gd name="connsiteX5" fmla="*/ 4584908 w 4787712"/>
                <a:gd name="connsiteY5" fmla="*/ 1216800 h 1216800"/>
                <a:gd name="connsiteX6" fmla="*/ 202804 w 4787712"/>
                <a:gd name="connsiteY6" fmla="*/ 1216800 h 1216800"/>
                <a:gd name="connsiteX7" fmla="*/ 0 w 4787712"/>
                <a:gd name="connsiteY7" fmla="*/ 1013996 h 1216800"/>
                <a:gd name="connsiteX8" fmla="*/ 0 w 4787712"/>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7712" h="1216800">
                  <a:moveTo>
                    <a:pt x="0" y="202804"/>
                  </a:moveTo>
                  <a:cubicBezTo>
                    <a:pt x="0" y="90798"/>
                    <a:pt x="90798" y="0"/>
                    <a:pt x="202804" y="0"/>
                  </a:cubicBezTo>
                  <a:lnTo>
                    <a:pt x="4584908" y="0"/>
                  </a:lnTo>
                  <a:cubicBezTo>
                    <a:pt x="4696914" y="0"/>
                    <a:pt x="4787712" y="90798"/>
                    <a:pt x="4787712" y="202804"/>
                  </a:cubicBezTo>
                  <a:lnTo>
                    <a:pt x="4787712" y="1013996"/>
                  </a:lnTo>
                  <a:cubicBezTo>
                    <a:pt x="4787712" y="1126002"/>
                    <a:pt x="4696914" y="1216800"/>
                    <a:pt x="4584908" y="1216800"/>
                  </a:cubicBezTo>
                  <a:lnTo>
                    <a:pt x="202804" y="1216800"/>
                  </a:lnTo>
                  <a:cubicBezTo>
                    <a:pt x="90798" y="1216800"/>
                    <a:pt x="0" y="1126002"/>
                    <a:pt x="0" y="1013996"/>
                  </a:cubicBezTo>
                  <a:lnTo>
                    <a:pt x="0" y="2028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979" tIns="127979" rIns="127979" bIns="127979" numCol="1" spcCol="1270" anchor="ctr" anchorCtr="0">
              <a:noAutofit/>
            </a:bodyPr>
            <a:lstStyle/>
            <a:p>
              <a:pPr marL="0" lvl="0" indent="0" algn="l" defTabSz="800100">
                <a:lnSpc>
                  <a:spcPct val="90000"/>
                </a:lnSpc>
                <a:spcBef>
                  <a:spcPct val="0"/>
                </a:spcBef>
                <a:spcAft>
                  <a:spcPct val="35000"/>
                </a:spcAft>
                <a:buNone/>
              </a:pPr>
              <a:r>
                <a:rPr lang="en-IN" sz="1800" kern="1200" dirty="0"/>
                <a:t>Practice Units which are found to be deficient in complying with the technical, professional and ethical standards and </a:t>
              </a:r>
              <a:endParaRPr lang="en-US" sz="1800" kern="1200" dirty="0"/>
            </a:p>
          </p:txBody>
        </p:sp>
        <p:sp>
          <p:nvSpPr>
            <p:cNvPr id="22" name="Freeform: Shape 21">
              <a:extLst>
                <a:ext uri="{FF2B5EF4-FFF2-40B4-BE49-F238E27FC236}">
                  <a16:creationId xmlns:a16="http://schemas.microsoft.com/office/drawing/2014/main" id="{CA3BD1C5-5DE4-A8B4-D588-32078A60493A}"/>
                </a:ext>
              </a:extLst>
            </p:cNvPr>
            <p:cNvSpPr/>
            <p:nvPr/>
          </p:nvSpPr>
          <p:spPr>
            <a:xfrm>
              <a:off x="1137600" y="3929400"/>
              <a:ext cx="4787712" cy="1216800"/>
            </a:xfrm>
            <a:custGeom>
              <a:avLst/>
              <a:gdLst>
                <a:gd name="connsiteX0" fmla="*/ 0 w 4787712"/>
                <a:gd name="connsiteY0" fmla="*/ 202804 h 1216800"/>
                <a:gd name="connsiteX1" fmla="*/ 202804 w 4787712"/>
                <a:gd name="connsiteY1" fmla="*/ 0 h 1216800"/>
                <a:gd name="connsiteX2" fmla="*/ 4584908 w 4787712"/>
                <a:gd name="connsiteY2" fmla="*/ 0 h 1216800"/>
                <a:gd name="connsiteX3" fmla="*/ 4787712 w 4787712"/>
                <a:gd name="connsiteY3" fmla="*/ 202804 h 1216800"/>
                <a:gd name="connsiteX4" fmla="*/ 4787712 w 4787712"/>
                <a:gd name="connsiteY4" fmla="*/ 1013996 h 1216800"/>
                <a:gd name="connsiteX5" fmla="*/ 4584908 w 4787712"/>
                <a:gd name="connsiteY5" fmla="*/ 1216800 h 1216800"/>
                <a:gd name="connsiteX6" fmla="*/ 202804 w 4787712"/>
                <a:gd name="connsiteY6" fmla="*/ 1216800 h 1216800"/>
                <a:gd name="connsiteX7" fmla="*/ 0 w 4787712"/>
                <a:gd name="connsiteY7" fmla="*/ 1013996 h 1216800"/>
                <a:gd name="connsiteX8" fmla="*/ 0 w 4787712"/>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7712" h="1216800">
                  <a:moveTo>
                    <a:pt x="0" y="202804"/>
                  </a:moveTo>
                  <a:cubicBezTo>
                    <a:pt x="0" y="90798"/>
                    <a:pt x="90798" y="0"/>
                    <a:pt x="202804" y="0"/>
                  </a:cubicBezTo>
                  <a:lnTo>
                    <a:pt x="4584908" y="0"/>
                  </a:lnTo>
                  <a:cubicBezTo>
                    <a:pt x="4696914" y="0"/>
                    <a:pt x="4787712" y="90798"/>
                    <a:pt x="4787712" y="202804"/>
                  </a:cubicBezTo>
                  <a:lnTo>
                    <a:pt x="4787712" y="1013996"/>
                  </a:lnTo>
                  <a:cubicBezTo>
                    <a:pt x="4787712" y="1126002"/>
                    <a:pt x="4696914" y="1216800"/>
                    <a:pt x="4584908" y="1216800"/>
                  </a:cubicBezTo>
                  <a:lnTo>
                    <a:pt x="202804" y="1216800"/>
                  </a:lnTo>
                  <a:cubicBezTo>
                    <a:pt x="90798" y="1216800"/>
                    <a:pt x="0" y="1126002"/>
                    <a:pt x="0" y="1013996"/>
                  </a:cubicBezTo>
                  <a:lnTo>
                    <a:pt x="0" y="2028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979" tIns="127979" rIns="127979" bIns="127979" numCol="1" spcCol="1270" anchor="ctr" anchorCtr="0">
              <a:noAutofit/>
            </a:bodyPr>
            <a:lstStyle/>
            <a:p>
              <a:pPr marL="0" lvl="0" indent="0" algn="l" defTabSz="800100">
                <a:lnSpc>
                  <a:spcPct val="90000"/>
                </a:lnSpc>
                <a:spcBef>
                  <a:spcPct val="0"/>
                </a:spcBef>
                <a:spcAft>
                  <a:spcPct val="35000"/>
                </a:spcAft>
                <a:buNone/>
              </a:pPr>
              <a:r>
                <a:rPr lang="en-IN" sz="1800" kern="1200" dirty="0"/>
                <a:t>Do not have in place proper systems including documentation thereof to amply demonstrate the quality of the assurance services. </a:t>
              </a:r>
              <a:endParaRPr lang="en-US" sz="1800" kern="1200" dirty="0"/>
            </a:p>
          </p:txBody>
        </p:sp>
        <p:sp>
          <p:nvSpPr>
            <p:cNvPr id="23" name="Freeform: Shape 22">
              <a:extLst>
                <a:ext uri="{FF2B5EF4-FFF2-40B4-BE49-F238E27FC236}">
                  <a16:creationId xmlns:a16="http://schemas.microsoft.com/office/drawing/2014/main" id="{10DD5FF3-3055-55DA-E1E4-7E10A28726BC}"/>
                </a:ext>
              </a:extLst>
            </p:cNvPr>
            <p:cNvSpPr/>
            <p:nvPr/>
          </p:nvSpPr>
          <p:spPr>
            <a:xfrm>
              <a:off x="1137600" y="5333400"/>
              <a:ext cx="4787712" cy="1216800"/>
            </a:xfrm>
            <a:custGeom>
              <a:avLst/>
              <a:gdLst>
                <a:gd name="connsiteX0" fmla="*/ 0 w 4787712"/>
                <a:gd name="connsiteY0" fmla="*/ 202804 h 1216800"/>
                <a:gd name="connsiteX1" fmla="*/ 202804 w 4787712"/>
                <a:gd name="connsiteY1" fmla="*/ 0 h 1216800"/>
                <a:gd name="connsiteX2" fmla="*/ 4584908 w 4787712"/>
                <a:gd name="connsiteY2" fmla="*/ 0 h 1216800"/>
                <a:gd name="connsiteX3" fmla="*/ 4787712 w 4787712"/>
                <a:gd name="connsiteY3" fmla="*/ 202804 h 1216800"/>
                <a:gd name="connsiteX4" fmla="*/ 4787712 w 4787712"/>
                <a:gd name="connsiteY4" fmla="*/ 1013996 h 1216800"/>
                <a:gd name="connsiteX5" fmla="*/ 4584908 w 4787712"/>
                <a:gd name="connsiteY5" fmla="*/ 1216800 h 1216800"/>
                <a:gd name="connsiteX6" fmla="*/ 202804 w 4787712"/>
                <a:gd name="connsiteY6" fmla="*/ 1216800 h 1216800"/>
                <a:gd name="connsiteX7" fmla="*/ 0 w 4787712"/>
                <a:gd name="connsiteY7" fmla="*/ 1013996 h 1216800"/>
                <a:gd name="connsiteX8" fmla="*/ 0 w 4787712"/>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7712" h="1216800">
                  <a:moveTo>
                    <a:pt x="0" y="202804"/>
                  </a:moveTo>
                  <a:cubicBezTo>
                    <a:pt x="0" y="90798"/>
                    <a:pt x="90798" y="0"/>
                    <a:pt x="202804" y="0"/>
                  </a:cubicBezTo>
                  <a:lnTo>
                    <a:pt x="4584908" y="0"/>
                  </a:lnTo>
                  <a:cubicBezTo>
                    <a:pt x="4696914" y="0"/>
                    <a:pt x="4787712" y="90798"/>
                    <a:pt x="4787712" y="202804"/>
                  </a:cubicBezTo>
                  <a:lnTo>
                    <a:pt x="4787712" y="1013996"/>
                  </a:lnTo>
                  <a:cubicBezTo>
                    <a:pt x="4787712" y="1126002"/>
                    <a:pt x="4696914" y="1216800"/>
                    <a:pt x="4584908" y="1216800"/>
                  </a:cubicBezTo>
                  <a:lnTo>
                    <a:pt x="202804" y="1216800"/>
                  </a:lnTo>
                  <a:cubicBezTo>
                    <a:pt x="90798" y="1216800"/>
                    <a:pt x="0" y="1126002"/>
                    <a:pt x="0" y="1013996"/>
                  </a:cubicBezTo>
                  <a:lnTo>
                    <a:pt x="0" y="20280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979" tIns="127979" rIns="127979" bIns="127979" numCol="1" spcCol="1270" anchor="ctr" anchorCtr="0">
              <a:noAutofit/>
            </a:bodyPr>
            <a:lstStyle/>
            <a:p>
              <a:pPr marL="0" lvl="0" indent="0" algn="l" defTabSz="800100">
                <a:lnSpc>
                  <a:spcPct val="90000"/>
                </a:lnSpc>
                <a:spcBef>
                  <a:spcPct val="0"/>
                </a:spcBef>
                <a:spcAft>
                  <a:spcPct val="35000"/>
                </a:spcAft>
                <a:buNone/>
              </a:pPr>
              <a:r>
                <a:rPr lang="en-IN" sz="1800" kern="1200"/>
                <a:t>Shall be subject to disciplinary proceedings</a:t>
              </a:r>
              <a:r>
                <a:rPr lang="en-US" sz="1800" kern="1200"/>
                <a:t>.</a:t>
              </a:r>
            </a:p>
          </p:txBody>
        </p:sp>
      </p:grpSp>
      <p:pic>
        <p:nvPicPr>
          <p:cNvPr id="5" name="Picture 4" descr="Shape, calendar, circle&#10;&#10;Description automatically generated">
            <a:extLst>
              <a:ext uri="{FF2B5EF4-FFF2-40B4-BE49-F238E27FC236}">
                <a16:creationId xmlns:a16="http://schemas.microsoft.com/office/drawing/2014/main" id="{00C21EDF-C353-8895-8DD0-436959333588}"/>
              </a:ext>
            </a:extLst>
          </p:cNvPr>
          <p:cNvPicPr>
            <a:picLocks noChangeAspect="1"/>
          </p:cNvPicPr>
          <p:nvPr/>
        </p:nvPicPr>
        <p:blipFill rotWithShape="1">
          <a:blip r:embed="rId2"/>
          <a:srcRect l="17900" r="19437"/>
          <a:stretch/>
        </p:blipFill>
        <p:spPr>
          <a:xfrm>
            <a:off x="7345926" y="3146961"/>
            <a:ext cx="2967197" cy="2765729"/>
          </a:xfrm>
          <a:prstGeom prst="rect">
            <a:avLst/>
          </a:prstGeom>
        </p:spPr>
      </p:pic>
    </p:spTree>
    <p:extLst>
      <p:ext uri="{BB962C8B-B14F-4D97-AF65-F5344CB8AC3E}">
        <p14:creationId xmlns:p14="http://schemas.microsoft.com/office/powerpoint/2010/main" val="3043425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Professional &amp; Technical Standards</a:t>
            </a:r>
          </a:p>
        </p:txBody>
      </p:sp>
      <p:pic>
        <p:nvPicPr>
          <p:cNvPr id="13" name="Picture 12">
            <a:extLst>
              <a:ext uri="{FF2B5EF4-FFF2-40B4-BE49-F238E27FC236}">
                <a16:creationId xmlns:a16="http://schemas.microsoft.com/office/drawing/2014/main" id="{E26AB8F3-1662-683F-59A4-61F282105DE1}"/>
              </a:ext>
            </a:extLst>
          </p:cNvPr>
          <p:cNvPicPr>
            <a:picLocks noChangeAspect="1"/>
          </p:cNvPicPr>
          <p:nvPr/>
        </p:nvPicPr>
        <p:blipFill>
          <a:blip r:embed="rId2"/>
          <a:stretch>
            <a:fillRect/>
          </a:stretch>
        </p:blipFill>
        <p:spPr>
          <a:xfrm>
            <a:off x="2543722" y="2341848"/>
            <a:ext cx="7108527" cy="4309998"/>
          </a:xfrm>
          <a:prstGeom prst="rect">
            <a:avLst/>
          </a:prstGeom>
        </p:spPr>
      </p:pic>
    </p:spTree>
    <p:extLst>
      <p:ext uri="{BB962C8B-B14F-4D97-AF65-F5344CB8AC3E}">
        <p14:creationId xmlns:p14="http://schemas.microsoft.com/office/powerpoint/2010/main" val="345875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D5656E1-B36D-DB48-947A-E75CA737C826}"/>
              </a:ext>
            </a:extLst>
          </p:cNvPr>
          <p:cNvSpPr>
            <a:spLocks noGrp="1"/>
          </p:cNvSpPr>
          <p:nvPr>
            <p:ph type="title"/>
          </p:nvPr>
        </p:nvSpPr>
        <p:spPr>
          <a:xfrm>
            <a:off x="958506" y="800392"/>
            <a:ext cx="10264697" cy="1212102"/>
          </a:xfrm>
        </p:spPr>
        <p:txBody>
          <a:bodyPr>
            <a:normAutofit/>
          </a:bodyPr>
          <a:lstStyle/>
          <a:p>
            <a:r>
              <a:rPr lang="en-US" sz="4000" b="1" dirty="0">
                <a:solidFill>
                  <a:schemeClr val="accent4">
                    <a:lumMod val="60000"/>
                    <a:lumOff val="40000"/>
                  </a:schemeClr>
                </a:solidFill>
              </a:rPr>
              <a:t>Review of internal policies of PU</a:t>
            </a:r>
          </a:p>
        </p:txBody>
      </p:sp>
      <p:sp>
        <p:nvSpPr>
          <p:cNvPr id="11" name="Content Placeholder 2">
            <a:extLst>
              <a:ext uri="{FF2B5EF4-FFF2-40B4-BE49-F238E27FC236}">
                <a16:creationId xmlns:a16="http://schemas.microsoft.com/office/drawing/2014/main" id="{BEA80AA5-605A-BC2C-A330-401E29C78B0F}"/>
              </a:ext>
            </a:extLst>
          </p:cNvPr>
          <p:cNvSpPr>
            <a:spLocks noGrp="1"/>
          </p:cNvSpPr>
          <p:nvPr>
            <p:ph idx="1"/>
          </p:nvPr>
        </p:nvSpPr>
        <p:spPr>
          <a:xfrm>
            <a:off x="1119322" y="2177172"/>
            <a:ext cx="7091228" cy="4414128"/>
          </a:xfrm>
        </p:spPr>
        <p:txBody>
          <a:bodyPr>
            <a:normAutofit/>
          </a:bodyPr>
          <a:lstStyle/>
          <a:p>
            <a:r>
              <a:rPr lang="en-IN" sz="1800" dirty="0"/>
              <a:t>Does the Practice Unit have an established plan for personnel needs at all levels, based on current and anticipated clientele, business growth, impending retirements, etc. </a:t>
            </a:r>
          </a:p>
          <a:p>
            <a:r>
              <a:rPr lang="en-IN" sz="1800" dirty="0"/>
              <a:t>Does the Practice Unit have an established recruitment policy. </a:t>
            </a:r>
          </a:p>
          <a:p>
            <a:r>
              <a:rPr lang="en-IN" sz="1800" dirty="0"/>
              <a:t>Are applicants and new personnel informed of the personnel policies and procedures relevant to them. </a:t>
            </a:r>
          </a:p>
          <a:p>
            <a:r>
              <a:rPr lang="en-IN" sz="1800" dirty="0"/>
              <a:t>Does the practice unit have continuing education programmes for partners and staff. </a:t>
            </a:r>
          </a:p>
          <a:p>
            <a:r>
              <a:rPr lang="en-IN" sz="1800" dirty="0"/>
              <a:t>How easily the current and relevant professional literature, including Accounting and Auditing Standards and pronouncements by professional bodies are available to the partners and staff. </a:t>
            </a:r>
          </a:p>
          <a:p>
            <a:r>
              <a:rPr lang="en-IN" sz="1800" dirty="0"/>
              <a:t>Does the practice unit conduct programmes for developing expertise in specialised areas and industries. </a:t>
            </a:r>
          </a:p>
          <a:p>
            <a:pPr marL="0" indent="0">
              <a:buNone/>
            </a:pPr>
            <a:endParaRPr lang="en-US" sz="1800" dirty="0"/>
          </a:p>
        </p:txBody>
      </p:sp>
      <p:grpSp>
        <p:nvGrpSpPr>
          <p:cNvPr id="6" name="Group 5">
            <a:extLst>
              <a:ext uri="{FF2B5EF4-FFF2-40B4-BE49-F238E27FC236}">
                <a16:creationId xmlns:a16="http://schemas.microsoft.com/office/drawing/2014/main" id="{3DC73328-0275-FA52-E33A-A4145463C965}"/>
              </a:ext>
            </a:extLst>
          </p:cNvPr>
          <p:cNvGrpSpPr/>
          <p:nvPr/>
        </p:nvGrpSpPr>
        <p:grpSpPr>
          <a:xfrm>
            <a:off x="8210550" y="2943861"/>
            <a:ext cx="3341669" cy="2880749"/>
            <a:chOff x="7913250" y="2812887"/>
            <a:chExt cx="3795593" cy="3272063"/>
          </a:xfrm>
        </p:grpSpPr>
        <p:sp>
          <p:nvSpPr>
            <p:cNvPr id="5" name="Hexagon 4">
              <a:extLst>
                <a:ext uri="{FF2B5EF4-FFF2-40B4-BE49-F238E27FC236}">
                  <a16:creationId xmlns:a16="http://schemas.microsoft.com/office/drawing/2014/main" id="{2CC1471A-E507-9E16-CDC8-D364DB8A91E8}"/>
                </a:ext>
              </a:extLst>
            </p:cNvPr>
            <p:cNvSpPr/>
            <p:nvPr/>
          </p:nvSpPr>
          <p:spPr>
            <a:xfrm>
              <a:off x="7913250" y="2812887"/>
              <a:ext cx="3795593" cy="3272063"/>
            </a:xfrm>
            <a:prstGeom prst="hexagon">
              <a:avLst/>
            </a:prstGeom>
            <a:solidFill>
              <a:srgbClr val="E6E6E6">
                <a:alpha val="64000"/>
              </a:srgb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4" name="Picture 3" descr="Shape&#10;&#10;Description automatically generated with low confidence">
              <a:extLst>
                <a:ext uri="{FF2B5EF4-FFF2-40B4-BE49-F238E27FC236}">
                  <a16:creationId xmlns:a16="http://schemas.microsoft.com/office/drawing/2014/main" id="{F4B26FE7-E7D0-E6C7-8F4D-1B971414F7C0}"/>
                </a:ext>
              </a:extLst>
            </p:cNvPr>
            <p:cNvPicPr>
              <a:picLocks noChangeAspect="1"/>
            </p:cNvPicPr>
            <p:nvPr/>
          </p:nvPicPr>
          <p:blipFill>
            <a:blip r:embed="rId2"/>
            <a:stretch>
              <a:fillRect/>
            </a:stretch>
          </p:blipFill>
          <p:spPr>
            <a:xfrm>
              <a:off x="8566328" y="3204200"/>
              <a:ext cx="2489436" cy="2489436"/>
            </a:xfrm>
            <a:prstGeom prst="rect">
              <a:avLst/>
            </a:prstGeom>
          </p:spPr>
        </p:pic>
      </p:grpSp>
    </p:spTree>
    <p:extLst>
      <p:ext uri="{BB962C8B-B14F-4D97-AF65-F5344CB8AC3E}">
        <p14:creationId xmlns:p14="http://schemas.microsoft.com/office/powerpoint/2010/main" val="4219354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8">
      <a:dk1>
        <a:srgbClr val="404040"/>
      </a:dk1>
      <a:lt1>
        <a:sysClr val="window" lastClr="FFFFFF"/>
      </a:lt1>
      <a:dk2>
        <a:srgbClr val="44546A"/>
      </a:dk2>
      <a:lt2>
        <a:srgbClr val="E7E6E6"/>
      </a:lt2>
      <a:accent1>
        <a:srgbClr val="404040"/>
      </a:accent1>
      <a:accent2>
        <a:srgbClr val="40404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1727</TotalTime>
  <Words>2324</Words>
  <Application>Microsoft Macintosh PowerPoint</Application>
  <PresentationFormat>Widescreen</PresentationFormat>
  <Paragraphs>170</Paragraphs>
  <Slides>22</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Aparajita</vt:lpstr>
      <vt:lpstr>Arial</vt:lpstr>
      <vt:lpstr>Calibri</vt:lpstr>
      <vt:lpstr>Calibri Light</vt:lpstr>
      <vt:lpstr>Wingdings</vt:lpstr>
      <vt:lpstr>1_Office Theme</vt:lpstr>
      <vt:lpstr>Office Theme</vt:lpstr>
      <vt:lpstr>Compliance with technical &amp; professional standards </vt:lpstr>
      <vt:lpstr>Scope of Peer Reviewer</vt:lpstr>
      <vt:lpstr>Scope of Peer Reviewer</vt:lpstr>
      <vt:lpstr>Technical, Professional and Ethical Standards?</vt:lpstr>
      <vt:lpstr>Technical, Professional and Ethical Standards?</vt:lpstr>
      <vt:lpstr>Objectives of Peer Reviewer</vt:lpstr>
      <vt:lpstr>Non-compliance</vt:lpstr>
      <vt:lpstr>Professional &amp; Technical Standards</vt:lpstr>
      <vt:lpstr>Review of internal policies of PU</vt:lpstr>
      <vt:lpstr>Compliance with professional &amp; technical standards</vt:lpstr>
      <vt:lpstr>PU to remain independent all the times</vt:lpstr>
      <vt:lpstr>Compliance procedures – Technical Standards</vt:lpstr>
      <vt:lpstr>Key Checks w.r.t. SA’s</vt:lpstr>
      <vt:lpstr>Key Checks w.r.t. SA’s</vt:lpstr>
      <vt:lpstr>Key Checks w.r.t. SA’s</vt:lpstr>
      <vt:lpstr>Key Checks w.r.t. SA’s</vt:lpstr>
      <vt:lpstr>Key Checks w.r.t. SA’s</vt:lpstr>
      <vt:lpstr>Key Checks w.r.t. Accounting Standards</vt:lpstr>
      <vt:lpstr>Key Checks w.r.t. Accounting Standards</vt:lpstr>
      <vt:lpstr>Key Checks w.r.t. Ind AS</vt:lpstr>
      <vt:lpstr>Key Checks w.r.t. Ind 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Compliance with technical &amp; professional standards </dc:title>
  <dc:creator>Ankit Maheshwari</dc:creator>
  <cp:lastModifiedBy>Ankit Maheshwari</cp:lastModifiedBy>
  <cp:revision>13</cp:revision>
  <dcterms:created xsi:type="dcterms:W3CDTF">2022-05-12T06:14:13Z</dcterms:created>
  <dcterms:modified xsi:type="dcterms:W3CDTF">2022-12-19T05:00:53Z</dcterms:modified>
</cp:coreProperties>
</file>